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65"/>
  </p:notesMasterIdLst>
  <p:sldIdLst>
    <p:sldId id="256" r:id="rId2"/>
    <p:sldId id="262" r:id="rId3"/>
    <p:sldId id="263" r:id="rId4"/>
    <p:sldId id="270" r:id="rId5"/>
    <p:sldId id="264" r:id="rId6"/>
    <p:sldId id="265" r:id="rId7"/>
    <p:sldId id="266" r:id="rId8"/>
    <p:sldId id="272" r:id="rId9"/>
    <p:sldId id="273" r:id="rId10"/>
    <p:sldId id="267" r:id="rId11"/>
    <p:sldId id="268" r:id="rId12"/>
    <p:sldId id="269" r:id="rId13"/>
    <p:sldId id="274" r:id="rId14"/>
    <p:sldId id="277" r:id="rId15"/>
    <p:sldId id="275" r:id="rId16"/>
    <p:sldId id="278" r:id="rId17"/>
    <p:sldId id="276" r:id="rId18"/>
    <p:sldId id="279" r:id="rId19"/>
    <p:sldId id="280" r:id="rId20"/>
    <p:sldId id="281" r:id="rId21"/>
    <p:sldId id="271" r:id="rId22"/>
    <p:sldId id="283" r:id="rId23"/>
    <p:sldId id="289" r:id="rId24"/>
    <p:sldId id="284" r:id="rId25"/>
    <p:sldId id="282" r:id="rId26"/>
    <p:sldId id="290" r:id="rId27"/>
    <p:sldId id="291" r:id="rId28"/>
    <p:sldId id="287" r:id="rId29"/>
    <p:sldId id="293" r:id="rId30"/>
    <p:sldId id="294" r:id="rId31"/>
    <p:sldId id="295" r:id="rId32"/>
    <p:sldId id="296" r:id="rId33"/>
    <p:sldId id="297" r:id="rId34"/>
    <p:sldId id="298" r:id="rId35"/>
    <p:sldId id="299" r:id="rId36"/>
    <p:sldId id="301" r:id="rId37"/>
    <p:sldId id="292" r:id="rId38"/>
    <p:sldId id="302" r:id="rId39"/>
    <p:sldId id="303" r:id="rId40"/>
    <p:sldId id="305" r:id="rId41"/>
    <p:sldId id="306" r:id="rId42"/>
    <p:sldId id="307" r:id="rId43"/>
    <p:sldId id="315" r:id="rId44"/>
    <p:sldId id="314" r:id="rId45"/>
    <p:sldId id="313" r:id="rId46"/>
    <p:sldId id="312" r:id="rId47"/>
    <p:sldId id="316" r:id="rId48"/>
    <p:sldId id="320" r:id="rId49"/>
    <p:sldId id="321" r:id="rId50"/>
    <p:sldId id="322" r:id="rId51"/>
    <p:sldId id="324" r:id="rId52"/>
    <p:sldId id="323" r:id="rId53"/>
    <p:sldId id="318" r:id="rId54"/>
    <p:sldId id="325" r:id="rId55"/>
    <p:sldId id="286" r:id="rId56"/>
    <p:sldId id="319" r:id="rId57"/>
    <p:sldId id="310" r:id="rId58"/>
    <p:sldId id="326" r:id="rId59"/>
    <p:sldId id="327" r:id="rId60"/>
    <p:sldId id="311" r:id="rId61"/>
    <p:sldId id="304" r:id="rId62"/>
    <p:sldId id="328" r:id="rId63"/>
    <p:sldId id="329"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2338" autoAdjust="0"/>
  </p:normalViewPr>
  <p:slideViewPr>
    <p:cSldViewPr>
      <p:cViewPr varScale="1">
        <p:scale>
          <a:sx n="124" d="100"/>
          <a:sy n="124" d="100"/>
        </p:scale>
        <p:origin x="-205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885E3C9-BE14-4529-A208-21FDC66FF41D}" type="datetimeFigureOut">
              <a:rPr lang="en-US" smtClean="0"/>
              <a:t>06/01/14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6409BA3-1E38-42FD-B890-EA424E682E0C}" type="slidenum">
              <a:rPr lang="en-US" smtClean="0"/>
              <a:t>‹#›</a:t>
            </a:fld>
            <a:endParaRPr lang="en-US"/>
          </a:p>
        </p:txBody>
      </p:sp>
    </p:spTree>
    <p:extLst>
      <p:ext uri="{BB962C8B-B14F-4D97-AF65-F5344CB8AC3E}">
        <p14:creationId xmlns:p14="http://schemas.microsoft.com/office/powerpoint/2010/main" val="412296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6409BA3-1E38-42FD-B890-EA424E682E0C}" type="slidenum">
              <a:rPr lang="en-US" smtClean="0"/>
              <a:t>10</a:t>
            </a:fld>
            <a:endParaRPr lang="en-US"/>
          </a:p>
        </p:txBody>
      </p:sp>
    </p:spTree>
    <p:extLst>
      <p:ext uri="{BB962C8B-B14F-4D97-AF65-F5344CB8AC3E}">
        <p14:creationId xmlns:p14="http://schemas.microsoft.com/office/powerpoint/2010/main" val="31495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06/01/14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06/01/14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06/01/14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06/01/14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06/01/14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06/01/14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06/01/14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06/01/14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06/01/14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06/01/14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06/01/14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06/01/14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fr.openclassrooms.com/informatique/cours/bootstrap-de-twitter-un-kit-css-et-plus/decouverte-de-bootstrap" TargetMode="Externa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hyperlink" Target="http://getbootstrap.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github.com/twbs/bootstrap/releases/download/v3.0.3/bootstrap-3.0.3-dist.zip" TargetMode="Externa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hyperlink" Target="http://fr.openclassrooms.com/informatique/cours/bootstrap-de-twitter-un-kit-css-et-plus/un-framework-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getbootstrap.com/"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Documentation Numérique	</a:t>
            </a:r>
            <a:endParaRPr lang="fr-FR" dirty="0"/>
          </a:p>
        </p:txBody>
      </p:sp>
      <p:sp>
        <p:nvSpPr>
          <p:cNvPr id="3" name="Subtitle 2"/>
          <p:cNvSpPr>
            <a:spLocks noGrp="1"/>
          </p:cNvSpPr>
          <p:nvPr>
            <p:ph type="subTitle" idx="1"/>
          </p:nvPr>
        </p:nvSpPr>
        <p:spPr/>
        <p:txBody>
          <a:bodyPr/>
          <a:lstStyle/>
          <a:p>
            <a:r>
              <a:rPr lang="fr-FR" dirty="0" smtClean="0"/>
              <a:t>Utiliser un </a:t>
            </a:r>
            <a:r>
              <a:rPr lang="fr-FR" dirty="0" err="1" smtClean="0"/>
              <a:t>framework</a:t>
            </a:r>
            <a:r>
              <a:rPr lang="fr-FR" dirty="0" smtClean="0"/>
              <a:t>, </a:t>
            </a:r>
            <a:r>
              <a:rPr lang="fr-FR" dirty="0" err="1" smtClean="0"/>
              <a:t>Bootstrap</a:t>
            </a:r>
            <a:endParaRPr lang="fr-FR"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12297717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10</a:t>
            </a:fld>
            <a:endParaRPr lang="en-US"/>
          </a:p>
        </p:txBody>
      </p:sp>
      <p:sp>
        <p:nvSpPr>
          <p:cNvPr id="4" name="TextBox 3"/>
          <p:cNvSpPr txBox="1"/>
          <p:nvPr/>
        </p:nvSpPr>
        <p:spPr>
          <a:xfrm>
            <a:off x="447573" y="260648"/>
            <a:ext cx="1856773" cy="769441"/>
          </a:xfrm>
          <a:prstGeom prst="rect">
            <a:avLst/>
          </a:prstGeom>
          <a:noFill/>
        </p:spPr>
        <p:txBody>
          <a:bodyPr wrap="none" rtlCol="0">
            <a:spAutoFit/>
          </a:bodyPr>
          <a:lstStyle/>
          <a:p>
            <a:r>
              <a:rPr lang="fr-FR" sz="4400" dirty="0" smtClean="0"/>
              <a:t>Origine</a:t>
            </a:r>
          </a:p>
        </p:txBody>
      </p:sp>
      <p:sp>
        <p:nvSpPr>
          <p:cNvPr id="5" name="TextBox 4"/>
          <p:cNvSpPr txBox="1"/>
          <p:nvPr/>
        </p:nvSpPr>
        <p:spPr>
          <a:xfrm>
            <a:off x="827584" y="1196752"/>
            <a:ext cx="6480720" cy="3416320"/>
          </a:xfrm>
          <a:prstGeom prst="rect">
            <a:avLst/>
          </a:prstGeom>
          <a:noFill/>
        </p:spPr>
        <p:txBody>
          <a:bodyPr wrap="square" rtlCol="0">
            <a:spAutoFit/>
          </a:bodyPr>
          <a:lstStyle/>
          <a:p>
            <a:endParaRPr lang="fr-FR" sz="2400" dirty="0"/>
          </a:p>
          <a:p>
            <a:pPr marL="342900" indent="-342900">
              <a:buFont typeface="Arial"/>
              <a:buChar char="•"/>
            </a:pPr>
            <a:r>
              <a:rPr lang="fr-FR" sz="2400" dirty="0" err="1" smtClean="0"/>
              <a:t>Bootstrap</a:t>
            </a:r>
            <a:r>
              <a:rPr lang="fr-FR" sz="2400" dirty="0" smtClean="0"/>
              <a:t> ou plutôt </a:t>
            </a:r>
            <a:r>
              <a:rPr lang="fr-FR" sz="2400" dirty="0" err="1" smtClean="0"/>
              <a:t>Twitter</a:t>
            </a:r>
            <a:r>
              <a:rPr lang="fr-FR" sz="2400" dirty="0" smtClean="0"/>
              <a:t> </a:t>
            </a:r>
            <a:r>
              <a:rPr lang="fr-FR" sz="2400" dirty="0" err="1" smtClean="0"/>
              <a:t>Bootstrap</a:t>
            </a:r>
            <a:r>
              <a:rPr lang="fr-FR" sz="2400" dirty="0" smtClean="0"/>
              <a:t> est un </a:t>
            </a:r>
            <a:r>
              <a:rPr lang="fr-FR" sz="2400" dirty="0" err="1" smtClean="0"/>
              <a:t>framework</a:t>
            </a:r>
            <a:r>
              <a:rPr lang="fr-FR" sz="2400" dirty="0" smtClean="0"/>
              <a:t> CSS/JS sous licence Apache développé par </a:t>
            </a:r>
            <a:r>
              <a:rPr lang="fr-FR" sz="2400" dirty="0" err="1" smtClean="0"/>
              <a:t>Twitter</a:t>
            </a:r>
            <a:r>
              <a:rPr lang="fr-FR" sz="2400" dirty="0"/>
              <a:t>. </a:t>
            </a:r>
            <a:endParaRPr lang="fr-FR" sz="2400" dirty="0" smtClean="0"/>
          </a:p>
          <a:p>
            <a:pPr marL="342900" indent="-342900">
              <a:buFont typeface="Arial"/>
              <a:buChar char="•"/>
            </a:pPr>
            <a:endParaRPr lang="fr-FR" sz="2400" dirty="0"/>
          </a:p>
          <a:p>
            <a:pPr marL="342900" indent="-342900">
              <a:buFont typeface="Arial"/>
              <a:buChar char="•"/>
            </a:pPr>
            <a:r>
              <a:rPr lang="fr-FR" sz="2400" dirty="0" smtClean="0"/>
              <a:t>C’est l’un des projets les plus populaires sur </a:t>
            </a:r>
            <a:r>
              <a:rPr lang="fr-FR" sz="2400" dirty="0" err="1" smtClean="0"/>
              <a:t>GitHub</a:t>
            </a:r>
            <a:r>
              <a:rPr lang="fr-FR" sz="2400" dirty="0" smtClean="0"/>
              <a:t>.</a:t>
            </a:r>
          </a:p>
          <a:p>
            <a:endParaRPr lang="fr-FR" sz="2400" dirty="0"/>
          </a:p>
          <a:p>
            <a:endParaRPr lang="fr-FR" sz="2400" dirty="0"/>
          </a:p>
        </p:txBody>
      </p:sp>
      <p:pic>
        <p:nvPicPr>
          <p:cNvPr id="3" name="Picture 2"/>
          <p:cNvPicPr>
            <a:picLocks noChangeAspect="1"/>
          </p:cNvPicPr>
          <p:nvPr/>
        </p:nvPicPr>
        <p:blipFill>
          <a:blip r:embed="rId3"/>
          <a:stretch>
            <a:fillRect/>
          </a:stretch>
        </p:blipFill>
        <p:spPr>
          <a:xfrm>
            <a:off x="1979712" y="4509120"/>
            <a:ext cx="4648200" cy="1752600"/>
          </a:xfrm>
          <a:prstGeom prst="rect">
            <a:avLst/>
          </a:prstGeom>
        </p:spPr>
      </p:pic>
    </p:spTree>
    <p:extLst>
      <p:ext uri="{BB962C8B-B14F-4D97-AF65-F5344CB8AC3E}">
        <p14:creationId xmlns:p14="http://schemas.microsoft.com/office/powerpoint/2010/main" val="38249814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11</a:t>
            </a:fld>
            <a:endParaRPr lang="en-US"/>
          </a:p>
        </p:txBody>
      </p:sp>
      <p:sp>
        <p:nvSpPr>
          <p:cNvPr id="4" name="TextBox 3"/>
          <p:cNvSpPr txBox="1"/>
          <p:nvPr/>
        </p:nvSpPr>
        <p:spPr>
          <a:xfrm>
            <a:off x="447573" y="260648"/>
            <a:ext cx="1926479" cy="1446550"/>
          </a:xfrm>
          <a:prstGeom prst="rect">
            <a:avLst/>
          </a:prstGeom>
          <a:noFill/>
        </p:spPr>
        <p:txBody>
          <a:bodyPr wrap="none" rtlCol="0">
            <a:spAutoFit/>
          </a:bodyPr>
          <a:lstStyle/>
          <a:p>
            <a:r>
              <a:rPr lang="fr-FR" sz="4400" dirty="0" smtClean="0"/>
              <a:t>Version</a:t>
            </a:r>
          </a:p>
          <a:p>
            <a:endParaRPr lang="fr-FR" sz="4400" dirty="0" smtClean="0"/>
          </a:p>
        </p:txBody>
      </p:sp>
      <p:sp>
        <p:nvSpPr>
          <p:cNvPr id="5" name="TextBox 4"/>
          <p:cNvSpPr txBox="1"/>
          <p:nvPr/>
        </p:nvSpPr>
        <p:spPr>
          <a:xfrm>
            <a:off x="827584" y="1916832"/>
            <a:ext cx="6480720" cy="1569660"/>
          </a:xfrm>
          <a:prstGeom prst="rect">
            <a:avLst/>
          </a:prstGeom>
          <a:noFill/>
        </p:spPr>
        <p:txBody>
          <a:bodyPr wrap="square" rtlCol="0">
            <a:spAutoFit/>
          </a:bodyPr>
          <a:lstStyle/>
          <a:p>
            <a:endParaRPr lang="fr-FR" sz="2400" dirty="0"/>
          </a:p>
          <a:p>
            <a:r>
              <a:rPr lang="fr-FR" sz="2400" dirty="0" smtClean="0"/>
              <a:t>Nous intéressons à la </a:t>
            </a:r>
            <a:r>
              <a:rPr lang="fr-FR" sz="2400" b="1" dirty="0" smtClean="0"/>
              <a:t>version 3</a:t>
            </a:r>
            <a:r>
              <a:rPr lang="fr-FR" sz="2400" dirty="0" smtClean="0"/>
              <a:t> de </a:t>
            </a:r>
            <a:r>
              <a:rPr lang="fr-FR" sz="2400" dirty="0" err="1" smtClean="0"/>
              <a:t>Bootstrap</a:t>
            </a:r>
            <a:r>
              <a:rPr lang="fr-FR" sz="2400" dirty="0" smtClean="0"/>
              <a:t> qui est la dernière version sortie au moment où est donné ce cours/</a:t>
            </a:r>
            <a:endParaRPr lang="fr-FR" sz="2400" dirty="0"/>
          </a:p>
        </p:txBody>
      </p:sp>
      <p:pic>
        <p:nvPicPr>
          <p:cNvPr id="11" name="Picture 10"/>
          <p:cNvPicPr>
            <a:picLocks noChangeAspect="1"/>
          </p:cNvPicPr>
          <p:nvPr/>
        </p:nvPicPr>
        <p:blipFill>
          <a:blip r:embed="rId2"/>
          <a:stretch>
            <a:fillRect/>
          </a:stretch>
        </p:blipFill>
        <p:spPr>
          <a:xfrm>
            <a:off x="2771800" y="3645024"/>
            <a:ext cx="4903093" cy="2860743"/>
          </a:xfrm>
          <a:prstGeom prst="rect">
            <a:avLst/>
          </a:prstGeom>
        </p:spPr>
      </p:pic>
      <p:pic>
        <p:nvPicPr>
          <p:cNvPr id="12" name="Picture 11"/>
          <p:cNvPicPr>
            <a:picLocks noChangeAspect="1"/>
          </p:cNvPicPr>
          <p:nvPr/>
        </p:nvPicPr>
        <p:blipFill>
          <a:blip r:embed="rId3"/>
          <a:stretch>
            <a:fillRect/>
          </a:stretch>
        </p:blipFill>
        <p:spPr>
          <a:xfrm>
            <a:off x="323528" y="4077072"/>
            <a:ext cx="2032000" cy="2032000"/>
          </a:xfrm>
          <a:prstGeom prst="rect">
            <a:avLst/>
          </a:prstGeom>
        </p:spPr>
      </p:pic>
    </p:spTree>
    <p:extLst>
      <p:ext uri="{BB962C8B-B14F-4D97-AF65-F5344CB8AC3E}">
        <p14:creationId xmlns:p14="http://schemas.microsoft.com/office/powerpoint/2010/main" val="34810254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12</a:t>
            </a:fld>
            <a:endParaRPr lang="en-US"/>
          </a:p>
        </p:txBody>
      </p:sp>
      <p:sp>
        <p:nvSpPr>
          <p:cNvPr id="4" name="TextBox 3"/>
          <p:cNvSpPr txBox="1"/>
          <p:nvPr/>
        </p:nvSpPr>
        <p:spPr>
          <a:xfrm>
            <a:off x="447573" y="260648"/>
            <a:ext cx="3565249" cy="769441"/>
          </a:xfrm>
          <a:prstGeom prst="rect">
            <a:avLst/>
          </a:prstGeom>
          <a:noFill/>
        </p:spPr>
        <p:txBody>
          <a:bodyPr wrap="none" rtlCol="0">
            <a:spAutoFit/>
          </a:bodyPr>
          <a:lstStyle/>
          <a:p>
            <a:r>
              <a:rPr lang="fr-FR" sz="4400" dirty="0" smtClean="0"/>
              <a:t>Contenu du kit</a:t>
            </a:r>
          </a:p>
        </p:txBody>
      </p:sp>
      <p:sp>
        <p:nvSpPr>
          <p:cNvPr id="5" name="TextBox 4"/>
          <p:cNvSpPr txBox="1"/>
          <p:nvPr/>
        </p:nvSpPr>
        <p:spPr>
          <a:xfrm>
            <a:off x="827584" y="1916832"/>
            <a:ext cx="6480720" cy="646331"/>
          </a:xfrm>
          <a:prstGeom prst="rect">
            <a:avLst/>
          </a:prstGeom>
          <a:noFill/>
        </p:spPr>
        <p:txBody>
          <a:bodyPr wrap="square" rtlCol="0">
            <a:spAutoFit/>
          </a:bodyPr>
          <a:lstStyle/>
          <a:p>
            <a:endParaRPr lang="fr-FR" dirty="0"/>
          </a:p>
          <a:p>
            <a:endParaRPr lang="fr-FR" dirty="0"/>
          </a:p>
        </p:txBody>
      </p:sp>
      <p:grpSp>
        <p:nvGrpSpPr>
          <p:cNvPr id="8" name="Group 7"/>
          <p:cNvGrpSpPr/>
          <p:nvPr/>
        </p:nvGrpSpPr>
        <p:grpSpPr>
          <a:xfrm>
            <a:off x="179512" y="1052736"/>
            <a:ext cx="8208912" cy="3528392"/>
            <a:chOff x="251520" y="3140968"/>
            <a:chExt cx="8208912" cy="3528392"/>
          </a:xfrm>
        </p:grpSpPr>
        <p:sp>
          <p:nvSpPr>
            <p:cNvPr id="7" name="Rectangle 6"/>
            <p:cNvSpPr/>
            <p:nvPr/>
          </p:nvSpPr>
          <p:spPr>
            <a:xfrm>
              <a:off x="251520" y="3140968"/>
              <a:ext cx="8208912" cy="3528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323528" y="3181032"/>
              <a:ext cx="7848872" cy="3416320"/>
            </a:xfrm>
            <a:prstGeom prst="rect">
              <a:avLst/>
            </a:prstGeom>
          </p:spPr>
          <p:txBody>
            <a:bodyPr wrap="square">
              <a:spAutoFit/>
            </a:bodyPr>
            <a:lstStyle/>
            <a:p>
              <a:r>
                <a:rPr lang="fr-FR" sz="2400" dirty="0" err="1"/>
                <a:t>Bootstrap</a:t>
              </a:r>
              <a:r>
                <a:rPr lang="fr-FR" sz="2400" dirty="0"/>
                <a:t> contient tout un tas d’éléments HTML au </a:t>
              </a:r>
              <a:r>
                <a:rPr lang="fr-FR" sz="2400" b="1" dirty="0"/>
                <a:t>design</a:t>
              </a:r>
              <a:r>
                <a:rPr lang="fr-FR" sz="2400" dirty="0"/>
                <a:t> sobre et professionnel comme des tableaux, des boutons, des listes, des barres de chargement</a:t>
              </a:r>
              <a:r>
                <a:rPr lang="fr-FR" sz="2400" dirty="0" smtClean="0"/>
                <a:t>…</a:t>
              </a:r>
            </a:p>
            <a:p>
              <a:endParaRPr lang="fr-FR" sz="2400" dirty="0"/>
            </a:p>
            <a:p>
              <a:r>
                <a:rPr lang="fr-FR" sz="2400" dirty="0" err="1" smtClean="0"/>
                <a:t>Bootstrap</a:t>
              </a:r>
              <a:r>
                <a:rPr lang="fr-FR" sz="2400" dirty="0"/>
                <a:t> </a:t>
              </a:r>
              <a:r>
                <a:rPr lang="fr-FR" sz="2400" dirty="0" smtClean="0"/>
                <a:t>permet également de </a:t>
              </a:r>
              <a:r>
                <a:rPr lang="fr-FR" sz="2400" b="1" dirty="0" smtClean="0"/>
                <a:t>mettre en page</a:t>
              </a:r>
              <a:r>
                <a:rPr lang="fr-FR" sz="2400" dirty="0" smtClean="0"/>
                <a:t> facilement les éléments HTML.</a:t>
              </a:r>
            </a:p>
            <a:p>
              <a:endParaRPr lang="fr-FR" sz="2400" dirty="0"/>
            </a:p>
            <a:p>
              <a:r>
                <a:rPr lang="fr-FR" sz="2400" dirty="0" err="1" smtClean="0"/>
                <a:t>Bootstrap</a:t>
              </a:r>
              <a:r>
                <a:rPr lang="fr-FR" sz="2400" dirty="0" smtClean="0"/>
                <a:t> facilite la </a:t>
              </a:r>
              <a:r>
                <a:rPr lang="fr-FR" sz="2400" b="1" dirty="0" smtClean="0"/>
                <a:t>rétro compatibilité </a:t>
              </a:r>
              <a:r>
                <a:rPr lang="fr-FR" sz="2400" dirty="0" smtClean="0"/>
                <a:t>et </a:t>
              </a:r>
              <a:r>
                <a:rPr lang="fr-FR" sz="2400" b="1" dirty="0" smtClean="0"/>
                <a:t>l’uniformisation des affichages </a:t>
              </a:r>
              <a:r>
                <a:rPr lang="fr-FR" sz="2400" dirty="0" smtClean="0"/>
                <a:t>sur les navigateurs.</a:t>
              </a:r>
              <a:endParaRPr lang="fr-FR" sz="2400" dirty="0"/>
            </a:p>
          </p:txBody>
        </p:sp>
      </p:grpSp>
      <p:pic>
        <p:nvPicPr>
          <p:cNvPr id="9" name="Picture 8"/>
          <p:cNvPicPr>
            <a:picLocks noChangeAspect="1"/>
          </p:cNvPicPr>
          <p:nvPr/>
        </p:nvPicPr>
        <p:blipFill>
          <a:blip r:embed="rId2"/>
          <a:stretch>
            <a:fillRect/>
          </a:stretch>
        </p:blipFill>
        <p:spPr>
          <a:xfrm>
            <a:off x="2483768" y="4680520"/>
            <a:ext cx="3878349" cy="2060848"/>
          </a:xfrm>
          <a:prstGeom prst="rect">
            <a:avLst/>
          </a:prstGeom>
        </p:spPr>
      </p:pic>
    </p:spTree>
    <p:extLst>
      <p:ext uri="{BB962C8B-B14F-4D97-AF65-F5344CB8AC3E}">
        <p14:creationId xmlns:p14="http://schemas.microsoft.com/office/powerpoint/2010/main" val="34810254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13</a:t>
            </a:fld>
            <a:endParaRPr lang="en-US"/>
          </a:p>
        </p:txBody>
      </p:sp>
      <p:sp>
        <p:nvSpPr>
          <p:cNvPr id="4" name="TextBox 3"/>
          <p:cNvSpPr txBox="1"/>
          <p:nvPr/>
        </p:nvSpPr>
        <p:spPr>
          <a:xfrm>
            <a:off x="447573" y="260648"/>
            <a:ext cx="3565249" cy="769441"/>
          </a:xfrm>
          <a:prstGeom prst="rect">
            <a:avLst/>
          </a:prstGeom>
          <a:noFill/>
        </p:spPr>
        <p:txBody>
          <a:bodyPr wrap="none" rtlCol="0">
            <a:spAutoFit/>
          </a:bodyPr>
          <a:lstStyle/>
          <a:p>
            <a:r>
              <a:rPr lang="fr-FR" sz="4400" dirty="0" smtClean="0"/>
              <a:t>Contenu du kit</a:t>
            </a:r>
          </a:p>
        </p:txBody>
      </p:sp>
      <p:sp>
        <p:nvSpPr>
          <p:cNvPr id="5" name="TextBox 4"/>
          <p:cNvSpPr txBox="1"/>
          <p:nvPr/>
        </p:nvSpPr>
        <p:spPr>
          <a:xfrm>
            <a:off x="827584" y="1916832"/>
            <a:ext cx="6480720" cy="646331"/>
          </a:xfrm>
          <a:prstGeom prst="rect">
            <a:avLst/>
          </a:prstGeom>
          <a:noFill/>
        </p:spPr>
        <p:txBody>
          <a:bodyPr wrap="square" rtlCol="0">
            <a:spAutoFit/>
          </a:bodyPr>
          <a:lstStyle/>
          <a:p>
            <a:endParaRPr lang="fr-FR" dirty="0"/>
          </a:p>
          <a:p>
            <a:endParaRPr lang="fr-FR" dirty="0"/>
          </a:p>
        </p:txBody>
      </p:sp>
      <p:sp>
        <p:nvSpPr>
          <p:cNvPr id="3" name="Rectangle 2"/>
          <p:cNvSpPr/>
          <p:nvPr/>
        </p:nvSpPr>
        <p:spPr>
          <a:xfrm>
            <a:off x="539552" y="1340768"/>
            <a:ext cx="7200800" cy="3785652"/>
          </a:xfrm>
          <a:prstGeom prst="rect">
            <a:avLst/>
          </a:prstGeom>
        </p:spPr>
        <p:txBody>
          <a:bodyPr wrap="square">
            <a:spAutoFit/>
          </a:bodyPr>
          <a:lstStyle/>
          <a:p>
            <a:r>
              <a:rPr lang="fr-FR" sz="2400" dirty="0" err="1" smtClean="0"/>
              <a:t>Bootstrapt</a:t>
            </a:r>
            <a:r>
              <a:rPr lang="fr-FR" sz="2400" dirty="0" smtClean="0"/>
              <a:t> se compose de :</a:t>
            </a:r>
          </a:p>
          <a:p>
            <a:endParaRPr lang="fr-FR" sz="2400" dirty="0"/>
          </a:p>
          <a:p>
            <a:pPr marL="285750" indent="-285750">
              <a:buFont typeface="Arial"/>
              <a:buChar char="•"/>
            </a:pPr>
            <a:r>
              <a:rPr lang="fr-FR" sz="2400" dirty="0" smtClean="0"/>
              <a:t>Une mise en page avec une grille élastique de 12 colonnes</a:t>
            </a:r>
          </a:p>
          <a:p>
            <a:pPr marL="285750" indent="-285750">
              <a:buFont typeface="Arial"/>
              <a:buChar char="•"/>
            </a:pPr>
            <a:r>
              <a:rPr lang="fr-FR" sz="2400" dirty="0" smtClean="0"/>
              <a:t>Un reset CSS</a:t>
            </a:r>
          </a:p>
          <a:p>
            <a:pPr marL="285750" indent="-285750">
              <a:buFont typeface="Arial"/>
              <a:buChar char="•"/>
            </a:pPr>
            <a:r>
              <a:rPr lang="fr-FR" sz="2400" dirty="0" smtClean="0"/>
              <a:t>Une </a:t>
            </a:r>
            <a:r>
              <a:rPr lang="fr-FR" sz="2400" dirty="0" err="1" smtClean="0"/>
              <a:t>library</a:t>
            </a:r>
            <a:r>
              <a:rPr lang="fr-FR" sz="2400" dirty="0" smtClean="0"/>
              <a:t> </a:t>
            </a:r>
            <a:r>
              <a:rPr lang="fr-FR" sz="2400" dirty="0" err="1" smtClean="0"/>
              <a:t>opensource</a:t>
            </a:r>
            <a:endParaRPr lang="fr-FR" sz="2400" dirty="0" smtClean="0"/>
          </a:p>
          <a:p>
            <a:pPr marL="285750" indent="-285750">
              <a:buFont typeface="Arial"/>
              <a:buChar char="•"/>
            </a:pPr>
            <a:r>
              <a:rPr lang="fr-FR" sz="2400" dirty="0" smtClean="0"/>
              <a:t>Une partie responsive design/media </a:t>
            </a:r>
            <a:r>
              <a:rPr lang="fr-FR" sz="2400" dirty="0" err="1" smtClean="0"/>
              <a:t>queries</a:t>
            </a:r>
            <a:endParaRPr lang="fr-FR" sz="2400" dirty="0" smtClean="0"/>
          </a:p>
          <a:p>
            <a:pPr marL="285750" indent="-285750">
              <a:buFont typeface="Arial"/>
              <a:buChar char="•"/>
            </a:pPr>
            <a:r>
              <a:rPr lang="fr-FR" sz="2400" dirty="0" smtClean="0"/>
              <a:t>Des plugins </a:t>
            </a:r>
            <a:r>
              <a:rPr lang="fr-FR" sz="2400" dirty="0" err="1" smtClean="0"/>
              <a:t>Jquery</a:t>
            </a:r>
            <a:r>
              <a:rPr lang="fr-FR" sz="2400" dirty="0" smtClean="0"/>
              <a:t> de qualité</a:t>
            </a:r>
          </a:p>
          <a:p>
            <a:endParaRPr lang="fr-FR" sz="2400" dirty="0"/>
          </a:p>
          <a:p>
            <a:endParaRPr lang="fr-FR" sz="2400" dirty="0" smtClean="0"/>
          </a:p>
        </p:txBody>
      </p:sp>
      <p:pic>
        <p:nvPicPr>
          <p:cNvPr id="6" name="Picture 5"/>
          <p:cNvPicPr>
            <a:picLocks noChangeAspect="1"/>
          </p:cNvPicPr>
          <p:nvPr/>
        </p:nvPicPr>
        <p:blipFill>
          <a:blip r:embed="rId2"/>
          <a:stretch>
            <a:fillRect/>
          </a:stretch>
        </p:blipFill>
        <p:spPr>
          <a:xfrm>
            <a:off x="4716016" y="4077072"/>
            <a:ext cx="3708524" cy="2467854"/>
          </a:xfrm>
          <a:prstGeom prst="rect">
            <a:avLst/>
          </a:prstGeom>
        </p:spPr>
      </p:pic>
    </p:spTree>
    <p:extLst>
      <p:ext uri="{BB962C8B-B14F-4D97-AF65-F5344CB8AC3E}">
        <p14:creationId xmlns:p14="http://schemas.microsoft.com/office/powerpoint/2010/main" val="18220941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14</a:t>
            </a:fld>
            <a:endParaRPr lang="en-US"/>
          </a:p>
        </p:txBody>
      </p:sp>
      <p:sp>
        <p:nvSpPr>
          <p:cNvPr id="4" name="TextBox 3"/>
          <p:cNvSpPr txBox="1"/>
          <p:nvPr/>
        </p:nvSpPr>
        <p:spPr>
          <a:xfrm>
            <a:off x="447573" y="260648"/>
            <a:ext cx="2409183" cy="769441"/>
          </a:xfrm>
          <a:prstGeom prst="rect">
            <a:avLst/>
          </a:prstGeom>
          <a:noFill/>
        </p:spPr>
        <p:txBody>
          <a:bodyPr wrap="none" rtlCol="0">
            <a:spAutoFit/>
          </a:bodyPr>
          <a:lstStyle/>
          <a:p>
            <a:r>
              <a:rPr lang="fr-FR" sz="4400" dirty="0" smtClean="0"/>
              <a:t>Reset CSS</a:t>
            </a:r>
          </a:p>
        </p:txBody>
      </p:sp>
      <p:sp>
        <p:nvSpPr>
          <p:cNvPr id="5" name="TextBox 4"/>
          <p:cNvSpPr txBox="1"/>
          <p:nvPr/>
        </p:nvSpPr>
        <p:spPr>
          <a:xfrm>
            <a:off x="323528" y="1124744"/>
            <a:ext cx="7848872" cy="3231654"/>
          </a:xfrm>
          <a:prstGeom prst="rect">
            <a:avLst/>
          </a:prstGeom>
          <a:noFill/>
        </p:spPr>
        <p:txBody>
          <a:bodyPr wrap="square" rtlCol="0">
            <a:spAutoFit/>
          </a:bodyPr>
          <a:lstStyle/>
          <a:p>
            <a:r>
              <a:rPr lang="fr-FR" sz="2400" dirty="0" smtClean="0"/>
              <a:t>« Les </a:t>
            </a:r>
            <a:r>
              <a:rPr lang="fr-FR" sz="2400" dirty="0"/>
              <a:t>navigateurs n'adoptent pas tous les mêmes valeurs par défaut pour les styles des éléments HTML. Cela peut générer quelques surprises au rendu des pages WEB selon le navigateur utilisé. Le reset consiste à mettre à zéro toutes les valeurs pour ainsi uniformiser le rendu. Le reset de </a:t>
            </a:r>
            <a:r>
              <a:rPr lang="fr-FR" sz="2400" dirty="0" err="1"/>
              <a:t>Bootstrap</a:t>
            </a:r>
            <a:r>
              <a:rPr lang="fr-FR" sz="2400" dirty="0"/>
              <a:t> est basé sur celui d'Eric Meyer, allégé et adapté</a:t>
            </a:r>
            <a:r>
              <a:rPr lang="fr-FR" sz="2400" dirty="0" smtClean="0"/>
              <a:t>. »</a:t>
            </a:r>
          </a:p>
          <a:p>
            <a:endParaRPr lang="fr-FR" sz="2400" dirty="0"/>
          </a:p>
          <a:p>
            <a:r>
              <a:rPr lang="fr-FR" dirty="0">
                <a:hlinkClick r:id="rId2"/>
              </a:rPr>
              <a:t>http://fr.openclassrooms.com/informatique/cours/bootstrap-de-twitter-un-kit-css-et-plus/decouverte-de-</a:t>
            </a:r>
            <a:r>
              <a:rPr lang="fr-FR" dirty="0" smtClean="0">
                <a:hlinkClick r:id="rId2"/>
              </a:rPr>
              <a:t>bootstrap</a:t>
            </a:r>
            <a:r>
              <a:rPr lang="fr-FR" dirty="0" smtClean="0"/>
              <a:t> </a:t>
            </a:r>
            <a:endParaRPr lang="fr-FR" dirty="0"/>
          </a:p>
        </p:txBody>
      </p:sp>
      <p:pic>
        <p:nvPicPr>
          <p:cNvPr id="7" name="Picture 6"/>
          <p:cNvPicPr>
            <a:picLocks noChangeAspect="1"/>
          </p:cNvPicPr>
          <p:nvPr/>
        </p:nvPicPr>
        <p:blipFill>
          <a:blip r:embed="rId3"/>
          <a:stretch>
            <a:fillRect/>
          </a:stretch>
        </p:blipFill>
        <p:spPr>
          <a:xfrm>
            <a:off x="4213944" y="4572191"/>
            <a:ext cx="3958456" cy="2241185"/>
          </a:xfrm>
          <a:prstGeom prst="rect">
            <a:avLst/>
          </a:prstGeom>
        </p:spPr>
      </p:pic>
    </p:spTree>
    <p:extLst>
      <p:ext uri="{BB962C8B-B14F-4D97-AF65-F5344CB8AC3E}">
        <p14:creationId xmlns:p14="http://schemas.microsoft.com/office/powerpoint/2010/main" val="3900842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15</a:t>
            </a:fld>
            <a:endParaRPr lang="en-US"/>
          </a:p>
        </p:txBody>
      </p:sp>
      <p:sp>
        <p:nvSpPr>
          <p:cNvPr id="4" name="TextBox 3"/>
          <p:cNvSpPr txBox="1"/>
          <p:nvPr/>
        </p:nvSpPr>
        <p:spPr>
          <a:xfrm>
            <a:off x="447573" y="260648"/>
            <a:ext cx="5345358" cy="769441"/>
          </a:xfrm>
          <a:prstGeom prst="rect">
            <a:avLst/>
          </a:prstGeom>
          <a:noFill/>
        </p:spPr>
        <p:txBody>
          <a:bodyPr wrap="none" rtlCol="0">
            <a:spAutoFit/>
          </a:bodyPr>
          <a:lstStyle/>
          <a:p>
            <a:r>
              <a:rPr lang="fr-FR" sz="4400" dirty="0" smtClean="0"/>
              <a:t>Navigateurs supportés </a:t>
            </a:r>
          </a:p>
        </p:txBody>
      </p:sp>
      <p:sp>
        <p:nvSpPr>
          <p:cNvPr id="5" name="TextBox 4"/>
          <p:cNvSpPr txBox="1"/>
          <p:nvPr/>
        </p:nvSpPr>
        <p:spPr>
          <a:xfrm>
            <a:off x="827584" y="1916832"/>
            <a:ext cx="6480720" cy="646331"/>
          </a:xfrm>
          <a:prstGeom prst="rect">
            <a:avLst/>
          </a:prstGeom>
          <a:noFill/>
        </p:spPr>
        <p:txBody>
          <a:bodyPr wrap="square" rtlCol="0">
            <a:spAutoFit/>
          </a:bodyPr>
          <a:lstStyle/>
          <a:p>
            <a:endParaRPr lang="fr-FR" dirty="0"/>
          </a:p>
          <a:p>
            <a:endParaRPr lang="fr-FR" dirty="0"/>
          </a:p>
        </p:txBody>
      </p:sp>
      <p:sp>
        <p:nvSpPr>
          <p:cNvPr id="3" name="TextBox 2"/>
          <p:cNvSpPr txBox="1"/>
          <p:nvPr/>
        </p:nvSpPr>
        <p:spPr>
          <a:xfrm>
            <a:off x="539552" y="1340768"/>
            <a:ext cx="7416824" cy="4893647"/>
          </a:xfrm>
          <a:prstGeom prst="rect">
            <a:avLst/>
          </a:prstGeom>
          <a:noFill/>
        </p:spPr>
        <p:txBody>
          <a:bodyPr wrap="square" rtlCol="0">
            <a:spAutoFit/>
          </a:bodyPr>
          <a:lstStyle/>
          <a:p>
            <a:r>
              <a:rPr lang="fr-FR" sz="2400" dirty="0" smtClean="0"/>
              <a:t>Officiellement, les dernières versions pour  :</a:t>
            </a:r>
          </a:p>
          <a:p>
            <a:pPr marL="285750" indent="-285750">
              <a:buFont typeface="Arial"/>
              <a:buChar char="•"/>
            </a:pPr>
            <a:r>
              <a:rPr lang="fr-FR" sz="2400" dirty="0"/>
              <a:t>Chrome (Mac, Windows, </a:t>
            </a:r>
            <a:r>
              <a:rPr lang="fr-FR" sz="2400" dirty="0" err="1"/>
              <a:t>iOS</a:t>
            </a:r>
            <a:r>
              <a:rPr lang="fr-FR" sz="2400" dirty="0"/>
              <a:t>, </a:t>
            </a:r>
            <a:r>
              <a:rPr lang="fr-FR" sz="2400" dirty="0" smtClean="0"/>
              <a:t>et </a:t>
            </a:r>
            <a:r>
              <a:rPr lang="fr-FR" sz="2400" dirty="0" err="1" smtClean="0"/>
              <a:t>Android</a:t>
            </a:r>
            <a:r>
              <a:rPr lang="fr-FR" sz="2400" dirty="0"/>
              <a:t>) </a:t>
            </a:r>
            <a:endParaRPr lang="fr-FR" sz="2400" dirty="0" smtClean="0"/>
          </a:p>
          <a:p>
            <a:pPr marL="285750" indent="-285750">
              <a:buFont typeface="Arial"/>
              <a:buChar char="•"/>
            </a:pPr>
            <a:r>
              <a:rPr lang="fr-FR" sz="2400" dirty="0" smtClean="0"/>
              <a:t>Safari </a:t>
            </a:r>
            <a:r>
              <a:rPr lang="fr-FR" sz="2400" dirty="0"/>
              <a:t>(Mac and </a:t>
            </a:r>
            <a:r>
              <a:rPr lang="fr-FR" sz="2400" dirty="0" err="1" smtClean="0"/>
              <a:t>iOS</a:t>
            </a:r>
            <a:r>
              <a:rPr lang="fr-FR" sz="2400" dirty="0" smtClean="0"/>
              <a:t>) </a:t>
            </a:r>
          </a:p>
          <a:p>
            <a:pPr marL="285750" indent="-285750">
              <a:buFont typeface="Arial"/>
              <a:buChar char="•"/>
            </a:pPr>
            <a:r>
              <a:rPr lang="fr-FR" sz="2400" dirty="0" smtClean="0"/>
              <a:t>Firefox </a:t>
            </a:r>
            <a:r>
              <a:rPr lang="fr-FR" sz="2400" dirty="0"/>
              <a:t>(Mac, Windows) </a:t>
            </a:r>
            <a:endParaRPr lang="fr-FR" sz="2400" dirty="0" smtClean="0"/>
          </a:p>
          <a:p>
            <a:pPr marL="285750" indent="-285750">
              <a:buFont typeface="Arial"/>
              <a:buChar char="•"/>
            </a:pPr>
            <a:r>
              <a:rPr lang="fr-FR" sz="2400" dirty="0" smtClean="0"/>
              <a:t>Internet </a:t>
            </a:r>
            <a:r>
              <a:rPr lang="fr-FR" sz="2400" dirty="0"/>
              <a:t>Explorer </a:t>
            </a:r>
            <a:endParaRPr lang="fr-FR" sz="2400" dirty="0" smtClean="0"/>
          </a:p>
          <a:p>
            <a:pPr marL="285750" indent="-285750">
              <a:buFont typeface="Arial"/>
              <a:buChar char="•"/>
            </a:pPr>
            <a:r>
              <a:rPr lang="fr-FR" sz="2400" dirty="0" err="1" smtClean="0"/>
              <a:t>Opera</a:t>
            </a:r>
            <a:r>
              <a:rPr lang="fr-FR" sz="2400" dirty="0" smtClean="0"/>
              <a:t> </a:t>
            </a:r>
            <a:r>
              <a:rPr lang="fr-FR" sz="2400" dirty="0"/>
              <a:t>(Mac, Windows</a:t>
            </a:r>
            <a:r>
              <a:rPr lang="fr-FR" sz="2400" dirty="0" smtClean="0"/>
              <a:t>)</a:t>
            </a:r>
          </a:p>
          <a:p>
            <a:pPr marL="285750" indent="-285750">
              <a:buFont typeface="Arial"/>
              <a:buChar char="•"/>
            </a:pPr>
            <a:endParaRPr lang="fr-FR" sz="2400" dirty="0"/>
          </a:p>
          <a:p>
            <a:r>
              <a:rPr lang="fr-FR" sz="2400" dirty="0" smtClean="0"/>
              <a:t>Officieusement: </a:t>
            </a:r>
          </a:p>
          <a:p>
            <a:pPr marL="285750" indent="-285750">
              <a:buFont typeface="Arial"/>
              <a:buChar char="•"/>
            </a:pPr>
            <a:r>
              <a:rPr lang="fr-FR" sz="2400" dirty="0" err="1" smtClean="0"/>
              <a:t>Chromium</a:t>
            </a:r>
            <a:r>
              <a:rPr lang="fr-FR" sz="2400" dirty="0" smtClean="0"/>
              <a:t> et Chrome pour Linux</a:t>
            </a:r>
          </a:p>
          <a:p>
            <a:pPr marL="285750" indent="-285750">
              <a:buFont typeface="Arial"/>
              <a:buChar char="•"/>
            </a:pPr>
            <a:r>
              <a:rPr lang="fr-FR" sz="2400" dirty="0" smtClean="0"/>
              <a:t>Firefox pour Linux</a:t>
            </a:r>
          </a:p>
          <a:p>
            <a:pPr marL="285750" indent="-285750">
              <a:buFont typeface="Arial"/>
              <a:buChar char="•"/>
            </a:pPr>
            <a:r>
              <a:rPr lang="fr-FR" sz="2400" dirty="0" smtClean="0"/>
              <a:t>Internet Explorer 7</a:t>
            </a:r>
          </a:p>
          <a:p>
            <a:pPr marL="285750" indent="-285750">
              <a:buFont typeface="Arial"/>
              <a:buChar char="•"/>
            </a:pPr>
            <a:endParaRPr lang="fr-FR" sz="2400" dirty="0"/>
          </a:p>
          <a:p>
            <a:r>
              <a:rPr lang="fr-FR" sz="2400" dirty="0"/>
              <a:t>Voir : http://</a:t>
            </a:r>
            <a:r>
              <a:rPr lang="fr-FR" sz="2400" dirty="0" err="1"/>
              <a:t>getbootstrap.com</a:t>
            </a:r>
            <a:r>
              <a:rPr lang="fr-FR" sz="2400" dirty="0"/>
              <a:t>/</a:t>
            </a:r>
            <a:r>
              <a:rPr lang="fr-FR" sz="2400" dirty="0" err="1"/>
              <a:t>getting-started</a:t>
            </a:r>
            <a:r>
              <a:rPr lang="fr-FR" sz="2400" dirty="0"/>
              <a:t>/</a:t>
            </a:r>
            <a:endParaRPr lang="fr-FR" sz="2400" dirty="0" smtClean="0"/>
          </a:p>
        </p:txBody>
      </p:sp>
    </p:spTree>
    <p:extLst>
      <p:ext uri="{BB962C8B-B14F-4D97-AF65-F5344CB8AC3E}">
        <p14:creationId xmlns:p14="http://schemas.microsoft.com/office/powerpoint/2010/main" val="7694838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788024" y="3933056"/>
            <a:ext cx="3044910" cy="2664296"/>
          </a:xfrm>
          <a:prstGeom prst="rect">
            <a:avLst/>
          </a:prstGeom>
        </p:spPr>
      </p:pic>
      <p:sp>
        <p:nvSpPr>
          <p:cNvPr id="2" name="Slide Number Placeholder 1"/>
          <p:cNvSpPr>
            <a:spLocks noGrp="1"/>
          </p:cNvSpPr>
          <p:nvPr>
            <p:ph type="sldNum" sz="quarter" idx="12"/>
          </p:nvPr>
        </p:nvSpPr>
        <p:spPr/>
        <p:txBody>
          <a:bodyPr/>
          <a:lstStyle/>
          <a:p>
            <a:fld id="{6E2D2B3B-882E-40F3-A32F-6DD516915044}" type="slidenum">
              <a:rPr lang="en-US" smtClean="0"/>
              <a:pPr/>
              <a:t>16</a:t>
            </a:fld>
            <a:endParaRPr lang="en-US"/>
          </a:p>
        </p:txBody>
      </p:sp>
      <p:sp>
        <p:nvSpPr>
          <p:cNvPr id="4" name="TextBox 3"/>
          <p:cNvSpPr txBox="1"/>
          <p:nvPr/>
        </p:nvSpPr>
        <p:spPr>
          <a:xfrm>
            <a:off x="447573" y="260648"/>
            <a:ext cx="4209956" cy="769441"/>
          </a:xfrm>
          <a:prstGeom prst="rect">
            <a:avLst/>
          </a:prstGeom>
          <a:noFill/>
        </p:spPr>
        <p:txBody>
          <a:bodyPr wrap="none" rtlCol="0">
            <a:spAutoFit/>
          </a:bodyPr>
          <a:lstStyle/>
          <a:p>
            <a:r>
              <a:rPr lang="fr-FR" sz="4400" dirty="0" smtClean="0"/>
              <a:t>Utiliser </a:t>
            </a:r>
            <a:r>
              <a:rPr lang="fr-FR" sz="4400" dirty="0" err="1" smtClean="0"/>
              <a:t>Bootstrap</a:t>
            </a:r>
            <a:r>
              <a:rPr lang="fr-FR" sz="4400" dirty="0" smtClean="0"/>
              <a:t> </a:t>
            </a:r>
          </a:p>
        </p:txBody>
      </p:sp>
      <p:sp>
        <p:nvSpPr>
          <p:cNvPr id="5" name="TextBox 4"/>
          <p:cNvSpPr txBox="1"/>
          <p:nvPr/>
        </p:nvSpPr>
        <p:spPr>
          <a:xfrm>
            <a:off x="827584" y="1916832"/>
            <a:ext cx="6480720" cy="646331"/>
          </a:xfrm>
          <a:prstGeom prst="rect">
            <a:avLst/>
          </a:prstGeom>
          <a:noFill/>
        </p:spPr>
        <p:txBody>
          <a:bodyPr wrap="square" rtlCol="0">
            <a:spAutoFit/>
          </a:bodyPr>
          <a:lstStyle/>
          <a:p>
            <a:endParaRPr lang="fr-FR" dirty="0"/>
          </a:p>
          <a:p>
            <a:endParaRPr lang="fr-FR" dirty="0"/>
          </a:p>
        </p:txBody>
      </p:sp>
      <p:sp>
        <p:nvSpPr>
          <p:cNvPr id="3" name="Rectangle 2"/>
          <p:cNvSpPr/>
          <p:nvPr/>
        </p:nvSpPr>
        <p:spPr>
          <a:xfrm>
            <a:off x="539552" y="1340768"/>
            <a:ext cx="7200800" cy="3046988"/>
          </a:xfrm>
          <a:prstGeom prst="rect">
            <a:avLst/>
          </a:prstGeom>
        </p:spPr>
        <p:txBody>
          <a:bodyPr wrap="square">
            <a:spAutoFit/>
          </a:bodyPr>
          <a:lstStyle/>
          <a:p>
            <a:endParaRPr lang="fr-FR" sz="2400" dirty="0"/>
          </a:p>
          <a:p>
            <a:endParaRPr lang="fr-FR" sz="2400" dirty="0" smtClean="0"/>
          </a:p>
          <a:p>
            <a:r>
              <a:rPr lang="fr-FR" sz="2400" dirty="0" smtClean="0"/>
              <a:t>Une documentation assez complète : </a:t>
            </a:r>
            <a:r>
              <a:rPr lang="fr-FR" sz="2400" dirty="0" smtClean="0">
                <a:hlinkClick r:id="rId3"/>
              </a:rPr>
              <a:t>http://getbootstrap.com/</a:t>
            </a:r>
            <a:r>
              <a:rPr lang="fr-FR" sz="2400" dirty="0" smtClean="0"/>
              <a:t> </a:t>
            </a:r>
          </a:p>
          <a:p>
            <a:r>
              <a:rPr lang="fr-FR" sz="2400" dirty="0" smtClean="0"/>
              <a:t> </a:t>
            </a:r>
          </a:p>
          <a:p>
            <a:r>
              <a:rPr lang="fr-FR" sz="2400" dirty="0" smtClean="0"/>
              <a:t>Garantie d’une évolution permanente à moyen terme.</a:t>
            </a:r>
          </a:p>
          <a:p>
            <a:endParaRPr lang="fr-FR" sz="2400" dirty="0" smtClean="0"/>
          </a:p>
          <a:p>
            <a:r>
              <a:rPr lang="fr-FR" sz="2400" dirty="0" smtClean="0"/>
              <a:t>Architecture configurable basée sur LESS.</a:t>
            </a:r>
          </a:p>
        </p:txBody>
      </p:sp>
    </p:spTree>
    <p:extLst>
      <p:ext uri="{BB962C8B-B14F-4D97-AF65-F5344CB8AC3E}">
        <p14:creationId xmlns:p14="http://schemas.microsoft.com/office/powerpoint/2010/main" val="17110705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17</a:t>
            </a:fld>
            <a:endParaRPr lang="en-US"/>
          </a:p>
        </p:txBody>
      </p:sp>
      <p:sp>
        <p:nvSpPr>
          <p:cNvPr id="4" name="TextBox 3"/>
          <p:cNvSpPr txBox="1"/>
          <p:nvPr/>
        </p:nvSpPr>
        <p:spPr>
          <a:xfrm>
            <a:off x="447573" y="260648"/>
            <a:ext cx="2740905" cy="769441"/>
          </a:xfrm>
          <a:prstGeom prst="rect">
            <a:avLst/>
          </a:prstGeom>
          <a:noFill/>
        </p:spPr>
        <p:txBody>
          <a:bodyPr wrap="none" rtlCol="0">
            <a:spAutoFit/>
          </a:bodyPr>
          <a:lstStyle/>
          <a:p>
            <a:r>
              <a:rPr lang="fr-FR" sz="4400" dirty="0" smtClean="0"/>
              <a:t>Installation</a:t>
            </a:r>
          </a:p>
        </p:txBody>
      </p:sp>
      <p:sp>
        <p:nvSpPr>
          <p:cNvPr id="5" name="TextBox 4"/>
          <p:cNvSpPr txBox="1"/>
          <p:nvPr/>
        </p:nvSpPr>
        <p:spPr>
          <a:xfrm>
            <a:off x="827584" y="1412776"/>
            <a:ext cx="6480720" cy="3046988"/>
          </a:xfrm>
          <a:prstGeom prst="rect">
            <a:avLst/>
          </a:prstGeom>
          <a:noFill/>
        </p:spPr>
        <p:txBody>
          <a:bodyPr wrap="square" rtlCol="0">
            <a:spAutoFit/>
          </a:bodyPr>
          <a:lstStyle/>
          <a:p>
            <a:r>
              <a:rPr lang="fr-FR" sz="2400" dirty="0" smtClean="0"/>
              <a:t>1. Télécharger le dossier compressé sur </a:t>
            </a:r>
            <a:r>
              <a:rPr lang="fr-FR" sz="2400" dirty="0" err="1" smtClean="0"/>
              <a:t>GitHub</a:t>
            </a:r>
            <a:r>
              <a:rPr lang="fr-FR" sz="2400" dirty="0" smtClean="0"/>
              <a:t> : </a:t>
            </a:r>
            <a:r>
              <a:rPr lang="fr-FR" sz="2400" dirty="0" smtClean="0">
                <a:hlinkClick r:id="rId2"/>
              </a:rPr>
              <a:t>https</a:t>
            </a:r>
            <a:r>
              <a:rPr lang="fr-FR" sz="2400" dirty="0">
                <a:hlinkClick r:id="rId2"/>
              </a:rPr>
              <a:t>://github.com/twbs/bootstrap/releases/download/v3.0.3/bootstrap-3.0.3-</a:t>
            </a:r>
            <a:r>
              <a:rPr lang="fr-FR" sz="2400" dirty="0" smtClean="0">
                <a:hlinkClick r:id="rId2"/>
              </a:rPr>
              <a:t>dist.zip</a:t>
            </a:r>
            <a:r>
              <a:rPr lang="fr-FR" sz="2400" dirty="0" smtClean="0"/>
              <a:t> </a:t>
            </a:r>
          </a:p>
          <a:p>
            <a:endParaRPr lang="fr-FR" sz="2400" dirty="0"/>
          </a:p>
          <a:p>
            <a:r>
              <a:rPr lang="fr-FR" sz="2400" dirty="0" smtClean="0"/>
              <a:t>2. Mettre le dossier décompressé dans le dossier de son application web.</a:t>
            </a:r>
            <a:endParaRPr lang="fr-FR" sz="2400" dirty="0"/>
          </a:p>
          <a:p>
            <a:endParaRPr lang="fr-FR" sz="2400" dirty="0" smtClean="0"/>
          </a:p>
          <a:p>
            <a:endParaRPr lang="fr-FR" sz="2400" dirty="0"/>
          </a:p>
        </p:txBody>
      </p:sp>
      <p:pic>
        <p:nvPicPr>
          <p:cNvPr id="3" name="Picture 2"/>
          <p:cNvPicPr>
            <a:picLocks noChangeAspect="1"/>
          </p:cNvPicPr>
          <p:nvPr/>
        </p:nvPicPr>
        <p:blipFill>
          <a:blip r:embed="rId3"/>
          <a:stretch>
            <a:fillRect/>
          </a:stretch>
        </p:blipFill>
        <p:spPr>
          <a:xfrm>
            <a:off x="4067944" y="3501008"/>
            <a:ext cx="2857500" cy="2857500"/>
          </a:xfrm>
          <a:prstGeom prst="rect">
            <a:avLst/>
          </a:prstGeom>
        </p:spPr>
      </p:pic>
    </p:spTree>
    <p:extLst>
      <p:ext uri="{BB962C8B-B14F-4D97-AF65-F5344CB8AC3E}">
        <p14:creationId xmlns:p14="http://schemas.microsoft.com/office/powerpoint/2010/main" val="769483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18</a:t>
            </a:fld>
            <a:endParaRPr lang="en-US"/>
          </a:p>
        </p:txBody>
      </p:sp>
      <p:sp>
        <p:nvSpPr>
          <p:cNvPr id="4" name="TextBox 3"/>
          <p:cNvSpPr txBox="1"/>
          <p:nvPr/>
        </p:nvSpPr>
        <p:spPr>
          <a:xfrm>
            <a:off x="447573" y="260648"/>
            <a:ext cx="4632598" cy="769441"/>
          </a:xfrm>
          <a:prstGeom prst="rect">
            <a:avLst/>
          </a:prstGeom>
          <a:noFill/>
        </p:spPr>
        <p:txBody>
          <a:bodyPr wrap="none" rtlCol="0">
            <a:spAutoFit/>
          </a:bodyPr>
          <a:lstStyle/>
          <a:p>
            <a:r>
              <a:rPr lang="fr-FR" sz="4400" dirty="0" smtClean="0"/>
              <a:t>Contenu du dossier</a:t>
            </a:r>
          </a:p>
        </p:txBody>
      </p:sp>
      <p:pic>
        <p:nvPicPr>
          <p:cNvPr id="3" name="Picture 2" descr="Capture d’écran 2014-01-04 à 20.46.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11" y="3284984"/>
            <a:ext cx="7438273" cy="2847383"/>
          </a:xfrm>
          <a:prstGeom prst="rect">
            <a:avLst/>
          </a:prstGeom>
        </p:spPr>
      </p:pic>
      <p:sp>
        <p:nvSpPr>
          <p:cNvPr id="7" name="TextBox 6"/>
          <p:cNvSpPr txBox="1"/>
          <p:nvPr/>
        </p:nvSpPr>
        <p:spPr>
          <a:xfrm>
            <a:off x="539552" y="1340768"/>
            <a:ext cx="7200800" cy="1477328"/>
          </a:xfrm>
          <a:prstGeom prst="rect">
            <a:avLst/>
          </a:prstGeom>
          <a:noFill/>
        </p:spPr>
        <p:txBody>
          <a:bodyPr wrap="square" rtlCol="0">
            <a:spAutoFit/>
          </a:bodyPr>
          <a:lstStyle/>
          <a:p>
            <a:r>
              <a:rPr lang="fr-FR" dirty="0" smtClean="0"/>
              <a:t>3 dossiers. Nous nous concentrons sur le dossier .</a:t>
            </a:r>
            <a:r>
              <a:rPr lang="fr-FR" dirty="0" err="1" smtClean="0"/>
              <a:t>css</a:t>
            </a:r>
            <a:r>
              <a:rPr lang="fr-FR" dirty="0" smtClean="0"/>
              <a:t>.</a:t>
            </a:r>
          </a:p>
          <a:p>
            <a:endParaRPr lang="fr-FR" dirty="0"/>
          </a:p>
          <a:p>
            <a:r>
              <a:rPr lang="fr-FR" b="1" dirty="0" err="1" smtClean="0"/>
              <a:t>Boostrap.min.css</a:t>
            </a:r>
            <a:r>
              <a:rPr lang="fr-FR" b="1" dirty="0" smtClean="0"/>
              <a:t> </a:t>
            </a:r>
            <a:r>
              <a:rPr lang="fr-FR" dirty="0" smtClean="0"/>
              <a:t>est une alternative à </a:t>
            </a:r>
            <a:r>
              <a:rPr lang="fr-FR" b="1" dirty="0" err="1" smtClean="0"/>
              <a:t>bootstrap.css</a:t>
            </a:r>
            <a:r>
              <a:rPr lang="fr-FR" dirty="0" smtClean="0"/>
              <a:t>. Le fichier min, plus optimisé réduit au maximum la taille du fichier mais limite en même temps certaines fonctionnalités.</a:t>
            </a:r>
          </a:p>
        </p:txBody>
      </p:sp>
    </p:spTree>
    <p:extLst>
      <p:ext uri="{BB962C8B-B14F-4D97-AF65-F5344CB8AC3E}">
        <p14:creationId xmlns:p14="http://schemas.microsoft.com/office/powerpoint/2010/main" val="40336234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19</a:t>
            </a:fld>
            <a:endParaRPr lang="en-US"/>
          </a:p>
        </p:txBody>
      </p:sp>
      <p:sp>
        <p:nvSpPr>
          <p:cNvPr id="4" name="TextBox 3"/>
          <p:cNvSpPr txBox="1"/>
          <p:nvPr/>
        </p:nvSpPr>
        <p:spPr>
          <a:xfrm>
            <a:off x="447573" y="260648"/>
            <a:ext cx="3154454" cy="769441"/>
          </a:xfrm>
          <a:prstGeom prst="rect">
            <a:avLst/>
          </a:prstGeom>
          <a:noFill/>
        </p:spPr>
        <p:txBody>
          <a:bodyPr wrap="none" rtlCol="0">
            <a:spAutoFit/>
          </a:bodyPr>
          <a:lstStyle/>
          <a:p>
            <a:r>
              <a:rPr lang="fr-FR" sz="4400" dirty="0" smtClean="0"/>
              <a:t>Installation 2</a:t>
            </a:r>
          </a:p>
        </p:txBody>
      </p:sp>
      <p:sp>
        <p:nvSpPr>
          <p:cNvPr id="5" name="TextBox 4"/>
          <p:cNvSpPr txBox="1"/>
          <p:nvPr/>
        </p:nvSpPr>
        <p:spPr>
          <a:xfrm>
            <a:off x="827584" y="1916832"/>
            <a:ext cx="6480720" cy="2862323"/>
          </a:xfrm>
          <a:prstGeom prst="rect">
            <a:avLst/>
          </a:prstGeom>
          <a:noFill/>
        </p:spPr>
        <p:txBody>
          <a:bodyPr wrap="square" rtlCol="0">
            <a:spAutoFit/>
          </a:bodyPr>
          <a:lstStyle/>
          <a:p>
            <a:r>
              <a:rPr lang="fr-FR" dirty="0" smtClean="0"/>
              <a:t>3. Rajouter un lien vers le fichier CSS que l’on a choisi (min ou normal) de </a:t>
            </a:r>
            <a:r>
              <a:rPr lang="fr-FR" dirty="0" err="1" smtClean="0"/>
              <a:t>Bootstrap</a:t>
            </a:r>
            <a:r>
              <a:rPr lang="fr-FR" dirty="0" smtClean="0"/>
              <a:t>.</a:t>
            </a:r>
          </a:p>
          <a:p>
            <a:endParaRPr lang="fr-FR" dirty="0"/>
          </a:p>
          <a:p>
            <a:r>
              <a:rPr lang="fr-FR" dirty="0" smtClean="0"/>
              <a:t>Par exemple, si vous rangez votre fichier dans un dossier lib :</a:t>
            </a:r>
          </a:p>
          <a:p>
            <a:endParaRPr lang="fr-FR" dirty="0"/>
          </a:p>
          <a:p>
            <a:r>
              <a:rPr lang="fr-FR" dirty="0">
                <a:solidFill>
                  <a:srgbClr val="3366FF"/>
                </a:solidFill>
              </a:rPr>
              <a:t>&lt;</a:t>
            </a:r>
            <a:r>
              <a:rPr lang="fr-FR" dirty="0" err="1">
                <a:solidFill>
                  <a:srgbClr val="3366FF"/>
                </a:solidFill>
              </a:rPr>
              <a:t>link</a:t>
            </a:r>
            <a:r>
              <a:rPr lang="fr-FR" dirty="0">
                <a:solidFill>
                  <a:srgbClr val="3366FF"/>
                </a:solidFill>
              </a:rPr>
              <a:t> </a:t>
            </a:r>
            <a:r>
              <a:rPr lang="fr-FR" dirty="0" err="1">
                <a:solidFill>
                  <a:srgbClr val="3366FF"/>
                </a:solidFill>
              </a:rPr>
              <a:t>href</a:t>
            </a:r>
            <a:r>
              <a:rPr lang="fr-FR" dirty="0">
                <a:solidFill>
                  <a:srgbClr val="3366FF"/>
                </a:solidFill>
              </a:rPr>
              <a:t>="site/lib/</a:t>
            </a:r>
            <a:r>
              <a:rPr lang="fr-FR" dirty="0" err="1">
                <a:solidFill>
                  <a:srgbClr val="3366FF"/>
                </a:solidFill>
              </a:rPr>
              <a:t>bootstrap</a:t>
            </a:r>
            <a:r>
              <a:rPr lang="fr-FR" dirty="0">
                <a:solidFill>
                  <a:srgbClr val="3366FF"/>
                </a:solidFill>
              </a:rPr>
              <a:t>/</a:t>
            </a:r>
            <a:r>
              <a:rPr lang="fr-FR" dirty="0" err="1">
                <a:solidFill>
                  <a:srgbClr val="3366FF"/>
                </a:solidFill>
              </a:rPr>
              <a:t>css</a:t>
            </a:r>
            <a:r>
              <a:rPr lang="fr-FR" dirty="0">
                <a:solidFill>
                  <a:srgbClr val="3366FF"/>
                </a:solidFill>
              </a:rPr>
              <a:t>/</a:t>
            </a:r>
            <a:r>
              <a:rPr lang="fr-FR" dirty="0" err="1">
                <a:solidFill>
                  <a:srgbClr val="3366FF"/>
                </a:solidFill>
              </a:rPr>
              <a:t>bootstrap.css</a:t>
            </a:r>
            <a:r>
              <a:rPr lang="fr-FR" dirty="0">
                <a:solidFill>
                  <a:srgbClr val="3366FF"/>
                </a:solidFill>
              </a:rPr>
              <a:t>" </a:t>
            </a:r>
            <a:r>
              <a:rPr lang="fr-FR" dirty="0" err="1">
                <a:solidFill>
                  <a:srgbClr val="3366FF"/>
                </a:solidFill>
              </a:rPr>
              <a:t>rel</a:t>
            </a:r>
            <a:r>
              <a:rPr lang="fr-FR" dirty="0">
                <a:solidFill>
                  <a:srgbClr val="3366FF"/>
                </a:solidFill>
              </a:rPr>
              <a:t>="</a:t>
            </a:r>
            <a:r>
              <a:rPr lang="fr-FR" dirty="0" err="1">
                <a:solidFill>
                  <a:srgbClr val="3366FF"/>
                </a:solidFill>
              </a:rPr>
              <a:t>stylesheet</a:t>
            </a:r>
            <a:r>
              <a:rPr lang="fr-FR" dirty="0">
                <a:solidFill>
                  <a:srgbClr val="3366FF"/>
                </a:solidFill>
              </a:rPr>
              <a:t>" type="</a:t>
            </a:r>
            <a:r>
              <a:rPr lang="fr-FR" dirty="0" err="1">
                <a:solidFill>
                  <a:srgbClr val="3366FF"/>
                </a:solidFill>
              </a:rPr>
              <a:t>text</a:t>
            </a:r>
            <a:r>
              <a:rPr lang="fr-FR" dirty="0">
                <a:solidFill>
                  <a:srgbClr val="3366FF"/>
                </a:solidFill>
              </a:rPr>
              <a:t>/</a:t>
            </a:r>
            <a:r>
              <a:rPr lang="fr-FR" dirty="0" err="1">
                <a:solidFill>
                  <a:srgbClr val="3366FF"/>
                </a:solidFill>
              </a:rPr>
              <a:t>css</a:t>
            </a:r>
            <a:r>
              <a:rPr lang="fr-FR" dirty="0">
                <a:solidFill>
                  <a:srgbClr val="3366FF"/>
                </a:solidFill>
              </a:rPr>
              <a:t>"&gt;</a:t>
            </a:r>
            <a:endParaRPr lang="fr-FR" dirty="0" smtClean="0">
              <a:solidFill>
                <a:srgbClr val="3366FF"/>
              </a:solidFill>
            </a:endParaRPr>
          </a:p>
          <a:p>
            <a:endParaRPr lang="fr-FR" dirty="0"/>
          </a:p>
          <a:p>
            <a:endParaRPr lang="fr-FR" dirty="0" smtClean="0"/>
          </a:p>
          <a:p>
            <a:endParaRPr lang="fr-FR" dirty="0"/>
          </a:p>
        </p:txBody>
      </p:sp>
      <p:pic>
        <p:nvPicPr>
          <p:cNvPr id="7" name="Picture 6"/>
          <p:cNvPicPr>
            <a:picLocks noChangeAspect="1"/>
          </p:cNvPicPr>
          <p:nvPr/>
        </p:nvPicPr>
        <p:blipFill>
          <a:blip r:embed="rId2"/>
          <a:stretch>
            <a:fillRect/>
          </a:stretch>
        </p:blipFill>
        <p:spPr>
          <a:xfrm>
            <a:off x="4572000" y="4005064"/>
            <a:ext cx="2590800" cy="2590800"/>
          </a:xfrm>
          <a:prstGeom prst="rect">
            <a:avLst/>
          </a:prstGeom>
        </p:spPr>
      </p:pic>
    </p:spTree>
    <p:extLst>
      <p:ext uri="{BB962C8B-B14F-4D97-AF65-F5344CB8AC3E}">
        <p14:creationId xmlns:p14="http://schemas.microsoft.com/office/powerpoint/2010/main" val="33783568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a:t>
            </a:fld>
            <a:endParaRPr lang="en-US"/>
          </a:p>
        </p:txBody>
      </p:sp>
      <p:sp>
        <p:nvSpPr>
          <p:cNvPr id="4" name="TextBox 3"/>
          <p:cNvSpPr txBox="1"/>
          <p:nvPr/>
        </p:nvSpPr>
        <p:spPr>
          <a:xfrm>
            <a:off x="611560" y="116632"/>
            <a:ext cx="6370279" cy="769441"/>
          </a:xfrm>
          <a:prstGeom prst="rect">
            <a:avLst/>
          </a:prstGeom>
          <a:noFill/>
        </p:spPr>
        <p:txBody>
          <a:bodyPr wrap="none" rtlCol="0">
            <a:spAutoFit/>
          </a:bodyPr>
          <a:lstStyle/>
          <a:p>
            <a:r>
              <a:rPr lang="fr-FR" sz="4400" dirty="0" smtClean="0"/>
              <a:t>Un </a:t>
            </a:r>
            <a:r>
              <a:rPr lang="fr-FR" sz="4400" dirty="0" err="1" smtClean="0"/>
              <a:t>framework</a:t>
            </a:r>
            <a:r>
              <a:rPr lang="fr-FR" sz="4400" dirty="0" smtClean="0"/>
              <a:t>, c’est quoi ?</a:t>
            </a:r>
          </a:p>
        </p:txBody>
      </p:sp>
      <p:sp>
        <p:nvSpPr>
          <p:cNvPr id="8" name="TextBox 7"/>
          <p:cNvSpPr txBox="1"/>
          <p:nvPr/>
        </p:nvSpPr>
        <p:spPr>
          <a:xfrm>
            <a:off x="251520" y="1484784"/>
            <a:ext cx="8064896" cy="3416320"/>
          </a:xfrm>
          <a:prstGeom prst="rect">
            <a:avLst/>
          </a:prstGeom>
          <a:noFill/>
        </p:spPr>
        <p:txBody>
          <a:bodyPr wrap="square" rtlCol="0">
            <a:spAutoFit/>
          </a:bodyPr>
          <a:lstStyle/>
          <a:p>
            <a:r>
              <a:rPr lang="fr-FR" sz="2400" dirty="0" smtClean="0"/>
              <a:t>« un </a:t>
            </a:r>
            <a:r>
              <a:rPr lang="fr-FR" sz="2400" b="1" dirty="0"/>
              <a:t>ensemble de composants structurés </a:t>
            </a:r>
            <a:r>
              <a:rPr lang="fr-FR" sz="2400" dirty="0"/>
              <a:t>qui sert à créer les fondations et à organiser le code informatique pour </a:t>
            </a:r>
            <a:r>
              <a:rPr lang="fr-FR" sz="2400" b="1" dirty="0"/>
              <a:t>faciliter le travail des programmeurs</a:t>
            </a:r>
            <a:r>
              <a:rPr lang="fr-FR" sz="2400" dirty="0"/>
              <a:t>, que ce soit en terme de productivité ou de simplification de la </a:t>
            </a:r>
            <a:r>
              <a:rPr lang="fr-FR" sz="2400" dirty="0" smtClean="0"/>
              <a:t>maintenance »</a:t>
            </a:r>
          </a:p>
          <a:p>
            <a:endParaRPr lang="fr-FR" sz="2400" dirty="0"/>
          </a:p>
          <a:p>
            <a:r>
              <a:rPr lang="fr-FR" sz="2400" dirty="0">
                <a:hlinkClick r:id="rId2"/>
              </a:rPr>
              <a:t>http://fr.openclassrooms.com/informatique/cours/bootstrap-de-twitter-un-kit-css-et-plus/un-framework-</a:t>
            </a:r>
            <a:r>
              <a:rPr lang="fr-FR" sz="2400" dirty="0" smtClean="0">
                <a:hlinkClick r:id="rId2"/>
              </a:rPr>
              <a:t>1</a:t>
            </a:r>
            <a:endParaRPr lang="fr-FR" sz="2400" dirty="0" smtClean="0"/>
          </a:p>
          <a:p>
            <a:endParaRPr lang="fr-FR" sz="2400" dirty="0" smtClean="0"/>
          </a:p>
          <a:p>
            <a:endParaRPr lang="fr-FR" sz="2400" dirty="0"/>
          </a:p>
        </p:txBody>
      </p:sp>
      <p:pic>
        <p:nvPicPr>
          <p:cNvPr id="3" name="Picture 2"/>
          <p:cNvPicPr>
            <a:picLocks noChangeAspect="1"/>
          </p:cNvPicPr>
          <p:nvPr/>
        </p:nvPicPr>
        <p:blipFill>
          <a:blip r:embed="rId3"/>
          <a:stretch>
            <a:fillRect/>
          </a:stretch>
        </p:blipFill>
        <p:spPr>
          <a:xfrm>
            <a:off x="4499992" y="4218508"/>
            <a:ext cx="3895153" cy="2594868"/>
          </a:xfrm>
          <a:prstGeom prst="rect">
            <a:avLst/>
          </a:prstGeom>
        </p:spPr>
      </p:pic>
      <p:pic>
        <p:nvPicPr>
          <p:cNvPr id="5" name="Picture 4"/>
          <p:cNvPicPr>
            <a:picLocks noChangeAspect="1"/>
          </p:cNvPicPr>
          <p:nvPr/>
        </p:nvPicPr>
        <p:blipFill>
          <a:blip r:embed="rId4"/>
          <a:stretch>
            <a:fillRect/>
          </a:stretch>
        </p:blipFill>
        <p:spPr>
          <a:xfrm>
            <a:off x="323528" y="4437112"/>
            <a:ext cx="3810000" cy="2133600"/>
          </a:xfrm>
          <a:prstGeom prst="rect">
            <a:avLst/>
          </a:prstGeom>
        </p:spPr>
      </p:pic>
    </p:spTree>
    <p:extLst>
      <p:ext uri="{BB962C8B-B14F-4D97-AF65-F5344CB8AC3E}">
        <p14:creationId xmlns:p14="http://schemas.microsoft.com/office/powerpoint/2010/main" val="31327154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20</a:t>
            </a:fld>
            <a:endParaRPr lang="en-US"/>
          </a:p>
        </p:txBody>
      </p:sp>
      <p:sp>
        <p:nvSpPr>
          <p:cNvPr id="4" name="TextBox 3"/>
          <p:cNvSpPr txBox="1"/>
          <p:nvPr/>
        </p:nvSpPr>
        <p:spPr>
          <a:xfrm>
            <a:off x="447573" y="260648"/>
            <a:ext cx="5143405" cy="769441"/>
          </a:xfrm>
          <a:prstGeom prst="rect">
            <a:avLst/>
          </a:prstGeom>
          <a:noFill/>
        </p:spPr>
        <p:txBody>
          <a:bodyPr wrap="none" rtlCol="0">
            <a:spAutoFit/>
          </a:bodyPr>
          <a:lstStyle/>
          <a:p>
            <a:r>
              <a:rPr lang="fr-FR" sz="4400" dirty="0" smtClean="0"/>
              <a:t>Une installation facile </a:t>
            </a:r>
          </a:p>
        </p:txBody>
      </p:sp>
      <p:sp>
        <p:nvSpPr>
          <p:cNvPr id="5" name="TextBox 4"/>
          <p:cNvSpPr txBox="1"/>
          <p:nvPr/>
        </p:nvSpPr>
        <p:spPr>
          <a:xfrm>
            <a:off x="827584" y="1916832"/>
            <a:ext cx="6480720" cy="1569660"/>
          </a:xfrm>
          <a:prstGeom prst="rect">
            <a:avLst/>
          </a:prstGeom>
          <a:noFill/>
        </p:spPr>
        <p:txBody>
          <a:bodyPr wrap="square" rtlCol="0">
            <a:spAutoFit/>
          </a:bodyPr>
          <a:lstStyle/>
          <a:p>
            <a:r>
              <a:rPr lang="fr-FR" sz="2400" dirty="0" smtClean="0"/>
              <a:t>Ca y est! </a:t>
            </a:r>
            <a:r>
              <a:rPr lang="fr-FR" sz="2400" dirty="0" err="1" smtClean="0"/>
              <a:t>Bootstrap</a:t>
            </a:r>
            <a:r>
              <a:rPr lang="fr-FR" sz="2400" dirty="0" smtClean="0"/>
              <a:t> est opérationnel. Il n’y a rien d’autre à faire. </a:t>
            </a:r>
          </a:p>
          <a:p>
            <a:endParaRPr lang="fr-FR" sz="2400" dirty="0"/>
          </a:p>
          <a:p>
            <a:r>
              <a:rPr lang="fr-FR" sz="2400" dirty="0" smtClean="0"/>
              <a:t>A présent, nous n’avons plus qu’à nous en servir.</a:t>
            </a:r>
            <a:endParaRPr lang="fr-FR" sz="2400" dirty="0"/>
          </a:p>
        </p:txBody>
      </p:sp>
      <p:pic>
        <p:nvPicPr>
          <p:cNvPr id="3" name="Picture 2"/>
          <p:cNvPicPr>
            <a:picLocks noChangeAspect="1"/>
          </p:cNvPicPr>
          <p:nvPr/>
        </p:nvPicPr>
        <p:blipFill>
          <a:blip r:embed="rId2"/>
          <a:stretch>
            <a:fillRect/>
          </a:stretch>
        </p:blipFill>
        <p:spPr>
          <a:xfrm>
            <a:off x="4427984" y="4005064"/>
            <a:ext cx="3302000" cy="2463800"/>
          </a:xfrm>
          <a:prstGeom prst="rect">
            <a:avLst/>
          </a:prstGeom>
        </p:spPr>
      </p:pic>
    </p:spTree>
    <p:extLst>
      <p:ext uri="{BB962C8B-B14F-4D97-AF65-F5344CB8AC3E}">
        <p14:creationId xmlns:p14="http://schemas.microsoft.com/office/powerpoint/2010/main" val="33300216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21</a:t>
            </a:fld>
            <a:endParaRPr lang="en-US"/>
          </a:p>
        </p:txBody>
      </p:sp>
      <p:sp>
        <p:nvSpPr>
          <p:cNvPr id="4" name="TextBox 3"/>
          <p:cNvSpPr txBox="1"/>
          <p:nvPr/>
        </p:nvSpPr>
        <p:spPr>
          <a:xfrm>
            <a:off x="447573" y="260648"/>
            <a:ext cx="7163489" cy="769441"/>
          </a:xfrm>
          <a:prstGeom prst="rect">
            <a:avLst/>
          </a:prstGeom>
          <a:noFill/>
        </p:spPr>
        <p:txBody>
          <a:bodyPr wrap="none" rtlCol="0">
            <a:spAutoFit/>
          </a:bodyPr>
          <a:lstStyle/>
          <a:p>
            <a:r>
              <a:rPr lang="fr-FR" sz="4400" dirty="0" smtClean="0"/>
              <a:t>Utiliser </a:t>
            </a:r>
            <a:r>
              <a:rPr lang="fr-FR" sz="4400" dirty="0" err="1" smtClean="0"/>
              <a:t>Bootstrap</a:t>
            </a:r>
            <a:r>
              <a:rPr lang="fr-FR" sz="4400" dirty="0" smtClean="0"/>
              <a:t> : free design</a:t>
            </a:r>
          </a:p>
        </p:txBody>
      </p:sp>
      <p:sp>
        <p:nvSpPr>
          <p:cNvPr id="5" name="TextBox 4"/>
          <p:cNvSpPr txBox="1"/>
          <p:nvPr/>
        </p:nvSpPr>
        <p:spPr>
          <a:xfrm>
            <a:off x="467544" y="1484784"/>
            <a:ext cx="7416824" cy="4596323"/>
          </a:xfrm>
          <a:prstGeom prst="rect">
            <a:avLst/>
          </a:prstGeom>
          <a:noFill/>
        </p:spPr>
        <p:txBody>
          <a:bodyPr wrap="square" rtlCol="0">
            <a:spAutoFit/>
          </a:bodyPr>
          <a:lstStyle/>
          <a:p>
            <a:endParaRPr lang="fr-FR" sz="2400" dirty="0"/>
          </a:p>
          <a:p>
            <a:r>
              <a:rPr lang="fr-FR" sz="2400" dirty="0" err="1" smtClean="0"/>
              <a:t>Bootstrap</a:t>
            </a:r>
            <a:r>
              <a:rPr lang="fr-FR" sz="2400" dirty="0" smtClean="0"/>
              <a:t> peut être utile à plusieurs niveaux comme nous l’avons vu avec le reset </a:t>
            </a:r>
            <a:r>
              <a:rPr lang="fr-FR" sz="2400" dirty="0" err="1" smtClean="0"/>
              <a:t>css</a:t>
            </a:r>
            <a:r>
              <a:rPr lang="fr-FR" sz="2400" dirty="0" smtClean="0"/>
              <a:t> et le cross-browsers par exemple.</a:t>
            </a:r>
          </a:p>
          <a:p>
            <a:endParaRPr lang="fr-FR" sz="2400" dirty="0"/>
          </a:p>
          <a:p>
            <a:r>
              <a:rPr lang="fr-FR" sz="2400" dirty="0" smtClean="0"/>
              <a:t>Tout le code qui sera généré dans le fichier HTML prendra les propriétés du CSS de </a:t>
            </a:r>
            <a:r>
              <a:rPr lang="fr-FR" sz="2400" dirty="0" err="1" smtClean="0"/>
              <a:t>Bootstrap</a:t>
            </a:r>
            <a:r>
              <a:rPr lang="fr-FR" sz="2400" dirty="0" smtClean="0"/>
              <a:t> et profitera de ses avantages.</a:t>
            </a:r>
          </a:p>
          <a:p>
            <a:endParaRPr lang="fr-FR" sz="2400" dirty="0"/>
          </a:p>
          <a:p>
            <a:r>
              <a:rPr lang="fr-FR" sz="2400" dirty="0" smtClean="0"/>
              <a:t>Si je charge ma page web, après avoir mis le lien vers le fichier CSS de </a:t>
            </a:r>
            <a:r>
              <a:rPr lang="fr-FR" sz="2400" dirty="0" err="1" smtClean="0"/>
              <a:t>Bootstrap</a:t>
            </a:r>
            <a:r>
              <a:rPr lang="fr-FR" sz="2400" dirty="0" smtClean="0"/>
              <a:t>, un premier changement est déjà visible.</a:t>
            </a:r>
          </a:p>
        </p:txBody>
      </p:sp>
    </p:spTree>
    <p:extLst>
      <p:ext uri="{BB962C8B-B14F-4D97-AF65-F5344CB8AC3E}">
        <p14:creationId xmlns:p14="http://schemas.microsoft.com/office/powerpoint/2010/main" val="9545571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22</a:t>
            </a:fld>
            <a:endParaRPr lang="en-US"/>
          </a:p>
        </p:txBody>
      </p:sp>
      <p:sp>
        <p:nvSpPr>
          <p:cNvPr id="4" name="TextBox 3"/>
          <p:cNvSpPr txBox="1"/>
          <p:nvPr/>
        </p:nvSpPr>
        <p:spPr>
          <a:xfrm>
            <a:off x="447573" y="260648"/>
            <a:ext cx="5840461" cy="769441"/>
          </a:xfrm>
          <a:prstGeom prst="rect">
            <a:avLst/>
          </a:prstGeom>
          <a:noFill/>
        </p:spPr>
        <p:txBody>
          <a:bodyPr wrap="none" rtlCol="0">
            <a:spAutoFit/>
          </a:bodyPr>
          <a:lstStyle/>
          <a:p>
            <a:r>
              <a:rPr lang="fr-FR" sz="4400" dirty="0" smtClean="0"/>
              <a:t>Exemple de page : HTML</a:t>
            </a:r>
          </a:p>
        </p:txBody>
      </p:sp>
      <p:sp>
        <p:nvSpPr>
          <p:cNvPr id="3" name="Rectangle 2"/>
          <p:cNvSpPr/>
          <p:nvPr/>
        </p:nvSpPr>
        <p:spPr>
          <a:xfrm>
            <a:off x="395536" y="1196752"/>
            <a:ext cx="7848872" cy="5632310"/>
          </a:xfrm>
          <a:prstGeom prst="rect">
            <a:avLst/>
          </a:prstGeom>
        </p:spPr>
        <p:txBody>
          <a:bodyPr wrap="square">
            <a:spAutoFit/>
          </a:bodyPr>
          <a:lstStyle/>
          <a:p>
            <a:r>
              <a:rPr lang="fr-FR" sz="2400" b="1" dirty="0">
                <a:solidFill>
                  <a:srgbClr val="3366FF"/>
                </a:solidFill>
              </a:rPr>
              <a:t>&lt;!DOCTYPE</a:t>
            </a:r>
            <a:r>
              <a:rPr lang="fr-FR" sz="2400" b="1" dirty="0" smtClean="0">
                <a:solidFill>
                  <a:srgbClr val="3366FF"/>
                </a:solidFill>
              </a:rPr>
              <a:t>&gt;</a:t>
            </a:r>
            <a:endParaRPr lang="fr-FR" sz="2400" b="1" dirty="0">
              <a:solidFill>
                <a:srgbClr val="3366FF"/>
              </a:solidFill>
            </a:endParaRPr>
          </a:p>
          <a:p>
            <a:r>
              <a:rPr lang="fr-FR" sz="2400" b="1" dirty="0">
                <a:solidFill>
                  <a:srgbClr val="3366FF"/>
                </a:solidFill>
              </a:rPr>
              <a:t>&lt;html&gt;</a:t>
            </a:r>
          </a:p>
          <a:p>
            <a:r>
              <a:rPr lang="fr-FR" sz="2400" b="1" dirty="0">
                <a:solidFill>
                  <a:srgbClr val="3366FF"/>
                </a:solidFill>
              </a:rPr>
              <a:t>&lt;</a:t>
            </a:r>
            <a:r>
              <a:rPr lang="fr-FR" sz="2400" b="1" dirty="0" err="1">
                <a:solidFill>
                  <a:srgbClr val="3366FF"/>
                </a:solidFill>
              </a:rPr>
              <a:t>head</a:t>
            </a:r>
            <a:r>
              <a:rPr lang="fr-FR" sz="2400" b="1" dirty="0">
                <a:solidFill>
                  <a:srgbClr val="3366FF"/>
                </a:solidFill>
              </a:rPr>
              <a:t>&gt;</a:t>
            </a:r>
          </a:p>
          <a:p>
            <a:r>
              <a:rPr lang="fr-FR" sz="2400" b="1" dirty="0">
                <a:solidFill>
                  <a:srgbClr val="3366FF"/>
                </a:solidFill>
              </a:rPr>
              <a:t>	&lt;</a:t>
            </a:r>
            <a:r>
              <a:rPr lang="fr-FR" sz="2400" b="1" dirty="0" err="1">
                <a:solidFill>
                  <a:srgbClr val="3366FF"/>
                </a:solidFill>
              </a:rPr>
              <a:t>title</a:t>
            </a:r>
            <a:r>
              <a:rPr lang="fr-FR" sz="2400" b="1" dirty="0">
                <a:solidFill>
                  <a:srgbClr val="3366FF"/>
                </a:solidFill>
              </a:rPr>
              <a:t>&gt;Mon site&lt;/</a:t>
            </a:r>
            <a:r>
              <a:rPr lang="fr-FR" sz="2400" b="1" dirty="0" err="1">
                <a:solidFill>
                  <a:srgbClr val="3366FF"/>
                </a:solidFill>
              </a:rPr>
              <a:t>title</a:t>
            </a:r>
            <a:r>
              <a:rPr lang="fr-FR" sz="2400" b="1" dirty="0">
                <a:solidFill>
                  <a:srgbClr val="3366FF"/>
                </a:solidFill>
              </a:rPr>
              <a:t>&gt;</a:t>
            </a:r>
          </a:p>
          <a:p>
            <a:r>
              <a:rPr lang="fr-FR" sz="2400" b="1" dirty="0">
                <a:solidFill>
                  <a:srgbClr val="3366FF"/>
                </a:solidFill>
              </a:rPr>
              <a:t>	&lt;</a:t>
            </a:r>
            <a:r>
              <a:rPr lang="fr-FR" sz="2400" b="1" dirty="0" err="1">
                <a:solidFill>
                  <a:srgbClr val="3366FF"/>
                </a:solidFill>
              </a:rPr>
              <a:t>meta</a:t>
            </a:r>
            <a:r>
              <a:rPr lang="fr-FR" sz="2400" b="1" dirty="0">
                <a:solidFill>
                  <a:srgbClr val="3366FF"/>
                </a:solidFill>
              </a:rPr>
              <a:t> </a:t>
            </a:r>
            <a:r>
              <a:rPr lang="fr-FR" sz="2400" b="1" dirty="0" err="1">
                <a:solidFill>
                  <a:srgbClr val="3366FF"/>
                </a:solidFill>
              </a:rPr>
              <a:t>charset</a:t>
            </a:r>
            <a:r>
              <a:rPr lang="fr-FR" sz="2400" b="1" dirty="0">
                <a:solidFill>
                  <a:srgbClr val="3366FF"/>
                </a:solidFill>
              </a:rPr>
              <a:t>='utf-8'/&gt;</a:t>
            </a:r>
          </a:p>
          <a:p>
            <a:r>
              <a:rPr lang="fr-FR" sz="2400" b="1" dirty="0">
                <a:solidFill>
                  <a:srgbClr val="3366FF"/>
                </a:solidFill>
              </a:rPr>
              <a:t>	&lt;</a:t>
            </a:r>
            <a:r>
              <a:rPr lang="fr-FR" sz="2400" b="1" dirty="0" err="1">
                <a:solidFill>
                  <a:srgbClr val="3366FF"/>
                </a:solidFill>
              </a:rPr>
              <a:t>link</a:t>
            </a:r>
            <a:r>
              <a:rPr lang="fr-FR" sz="2400" b="1" dirty="0">
                <a:solidFill>
                  <a:srgbClr val="3366FF"/>
                </a:solidFill>
              </a:rPr>
              <a:t> </a:t>
            </a:r>
            <a:r>
              <a:rPr lang="fr-FR" sz="2400" b="1" dirty="0" err="1">
                <a:solidFill>
                  <a:srgbClr val="3366FF"/>
                </a:solidFill>
              </a:rPr>
              <a:t>href</a:t>
            </a:r>
            <a:r>
              <a:rPr lang="fr-FR" sz="2400" b="1" dirty="0">
                <a:solidFill>
                  <a:srgbClr val="3366FF"/>
                </a:solidFill>
              </a:rPr>
              <a:t>="lib/</a:t>
            </a:r>
            <a:r>
              <a:rPr lang="fr-FR" sz="2400" b="1" dirty="0" err="1">
                <a:solidFill>
                  <a:srgbClr val="3366FF"/>
                </a:solidFill>
              </a:rPr>
              <a:t>bootstrap</a:t>
            </a:r>
            <a:r>
              <a:rPr lang="fr-FR" sz="2400" b="1" dirty="0">
                <a:solidFill>
                  <a:srgbClr val="3366FF"/>
                </a:solidFill>
              </a:rPr>
              <a:t>/</a:t>
            </a:r>
            <a:r>
              <a:rPr lang="fr-FR" sz="2400" b="1" dirty="0" err="1">
                <a:solidFill>
                  <a:srgbClr val="3366FF"/>
                </a:solidFill>
              </a:rPr>
              <a:t>css</a:t>
            </a:r>
            <a:r>
              <a:rPr lang="fr-FR" sz="2400" b="1" dirty="0">
                <a:solidFill>
                  <a:srgbClr val="3366FF"/>
                </a:solidFill>
              </a:rPr>
              <a:t>/</a:t>
            </a:r>
            <a:r>
              <a:rPr lang="fr-FR" sz="2400" b="1" dirty="0" err="1">
                <a:solidFill>
                  <a:srgbClr val="3366FF"/>
                </a:solidFill>
              </a:rPr>
              <a:t>bootstrap.css</a:t>
            </a:r>
            <a:r>
              <a:rPr lang="fr-FR" sz="2400" b="1" dirty="0">
                <a:solidFill>
                  <a:srgbClr val="3366FF"/>
                </a:solidFill>
              </a:rPr>
              <a:t>" </a:t>
            </a:r>
            <a:r>
              <a:rPr lang="fr-FR" sz="2400" b="1" dirty="0" err="1">
                <a:solidFill>
                  <a:srgbClr val="3366FF"/>
                </a:solidFill>
              </a:rPr>
              <a:t>rel</a:t>
            </a:r>
            <a:r>
              <a:rPr lang="fr-FR" sz="2400" b="1" dirty="0">
                <a:solidFill>
                  <a:srgbClr val="3366FF"/>
                </a:solidFill>
              </a:rPr>
              <a:t>="</a:t>
            </a:r>
            <a:r>
              <a:rPr lang="fr-FR" sz="2400" b="1" dirty="0" err="1">
                <a:solidFill>
                  <a:srgbClr val="3366FF"/>
                </a:solidFill>
              </a:rPr>
              <a:t>stylesheet</a:t>
            </a:r>
            <a:r>
              <a:rPr lang="fr-FR" sz="2400" b="1" dirty="0">
                <a:solidFill>
                  <a:srgbClr val="3366FF"/>
                </a:solidFill>
              </a:rPr>
              <a:t>" type="</a:t>
            </a:r>
            <a:r>
              <a:rPr lang="fr-FR" sz="2400" b="1" dirty="0" err="1">
                <a:solidFill>
                  <a:srgbClr val="3366FF"/>
                </a:solidFill>
              </a:rPr>
              <a:t>text</a:t>
            </a:r>
            <a:r>
              <a:rPr lang="fr-FR" sz="2400" b="1" dirty="0">
                <a:solidFill>
                  <a:srgbClr val="3366FF"/>
                </a:solidFill>
              </a:rPr>
              <a:t>/</a:t>
            </a:r>
            <a:r>
              <a:rPr lang="fr-FR" sz="2400" b="1" dirty="0" err="1">
                <a:solidFill>
                  <a:srgbClr val="3366FF"/>
                </a:solidFill>
              </a:rPr>
              <a:t>css</a:t>
            </a:r>
            <a:r>
              <a:rPr lang="fr-FR" sz="2400" b="1" dirty="0">
                <a:solidFill>
                  <a:srgbClr val="3366FF"/>
                </a:solidFill>
              </a:rPr>
              <a:t>"&gt;</a:t>
            </a:r>
          </a:p>
          <a:p>
            <a:r>
              <a:rPr lang="fr-FR" sz="2400" b="1" dirty="0">
                <a:solidFill>
                  <a:srgbClr val="3366FF"/>
                </a:solidFill>
              </a:rPr>
              <a:t>	&lt;</a:t>
            </a:r>
            <a:r>
              <a:rPr lang="fr-FR" sz="2400" b="1" dirty="0" err="1">
                <a:solidFill>
                  <a:srgbClr val="3366FF"/>
                </a:solidFill>
              </a:rPr>
              <a:t>link</a:t>
            </a:r>
            <a:r>
              <a:rPr lang="fr-FR" sz="2400" b="1" dirty="0">
                <a:solidFill>
                  <a:srgbClr val="3366FF"/>
                </a:solidFill>
              </a:rPr>
              <a:t> </a:t>
            </a:r>
            <a:r>
              <a:rPr lang="fr-FR" sz="2400" b="1" dirty="0" err="1">
                <a:solidFill>
                  <a:srgbClr val="3366FF"/>
                </a:solidFill>
              </a:rPr>
              <a:t>rel</a:t>
            </a:r>
            <a:r>
              <a:rPr lang="fr-FR" sz="2400" b="1" dirty="0">
                <a:solidFill>
                  <a:srgbClr val="3366FF"/>
                </a:solidFill>
              </a:rPr>
              <a:t>="</a:t>
            </a:r>
            <a:r>
              <a:rPr lang="fr-FR" sz="2400" b="1" dirty="0" err="1">
                <a:solidFill>
                  <a:srgbClr val="3366FF"/>
                </a:solidFill>
              </a:rPr>
              <a:t>stylesheet</a:t>
            </a:r>
            <a:r>
              <a:rPr lang="fr-FR" sz="2400" b="1" dirty="0">
                <a:solidFill>
                  <a:srgbClr val="3366FF"/>
                </a:solidFill>
              </a:rPr>
              <a:t>" type="</a:t>
            </a:r>
            <a:r>
              <a:rPr lang="fr-FR" sz="2400" b="1" dirty="0" err="1">
                <a:solidFill>
                  <a:srgbClr val="3366FF"/>
                </a:solidFill>
              </a:rPr>
              <a:t>text</a:t>
            </a:r>
            <a:r>
              <a:rPr lang="fr-FR" sz="2400" b="1" dirty="0">
                <a:solidFill>
                  <a:srgbClr val="3366FF"/>
                </a:solidFill>
              </a:rPr>
              <a:t>/</a:t>
            </a:r>
            <a:r>
              <a:rPr lang="fr-FR" sz="2400" b="1" dirty="0" err="1">
                <a:solidFill>
                  <a:srgbClr val="3366FF"/>
                </a:solidFill>
              </a:rPr>
              <a:t>css</a:t>
            </a:r>
            <a:r>
              <a:rPr lang="fr-FR" sz="2400" b="1" dirty="0">
                <a:solidFill>
                  <a:srgbClr val="3366FF"/>
                </a:solidFill>
              </a:rPr>
              <a:t>" </a:t>
            </a:r>
            <a:r>
              <a:rPr lang="fr-FR" sz="2400" b="1" dirty="0" err="1">
                <a:solidFill>
                  <a:srgbClr val="3366FF"/>
                </a:solidFill>
              </a:rPr>
              <a:t>href</a:t>
            </a:r>
            <a:r>
              <a:rPr lang="fr-FR" sz="2400" b="1" dirty="0">
                <a:solidFill>
                  <a:srgbClr val="3366FF"/>
                </a:solidFill>
              </a:rPr>
              <a:t>="</a:t>
            </a:r>
            <a:r>
              <a:rPr lang="fr-FR" sz="2400" b="1" dirty="0" err="1">
                <a:solidFill>
                  <a:srgbClr val="3366FF"/>
                </a:solidFill>
              </a:rPr>
              <a:t>css</a:t>
            </a:r>
            <a:r>
              <a:rPr lang="fr-FR" sz="2400" b="1" dirty="0">
                <a:solidFill>
                  <a:srgbClr val="3366FF"/>
                </a:solidFill>
              </a:rPr>
              <a:t>/</a:t>
            </a:r>
            <a:r>
              <a:rPr lang="fr-FR" sz="2400" b="1" dirty="0" err="1">
                <a:solidFill>
                  <a:srgbClr val="3366FF"/>
                </a:solidFill>
              </a:rPr>
              <a:t>style.css</a:t>
            </a:r>
            <a:r>
              <a:rPr lang="fr-FR" sz="2400" b="1" dirty="0">
                <a:solidFill>
                  <a:srgbClr val="3366FF"/>
                </a:solidFill>
              </a:rPr>
              <a:t>" /&gt;</a:t>
            </a:r>
          </a:p>
          <a:p>
            <a:r>
              <a:rPr lang="fr-FR" sz="2400" b="1" dirty="0">
                <a:solidFill>
                  <a:srgbClr val="3366FF"/>
                </a:solidFill>
              </a:rPr>
              <a:t>&lt;/</a:t>
            </a:r>
            <a:r>
              <a:rPr lang="fr-FR" sz="2400" b="1" dirty="0" err="1">
                <a:solidFill>
                  <a:srgbClr val="3366FF"/>
                </a:solidFill>
              </a:rPr>
              <a:t>head</a:t>
            </a:r>
            <a:r>
              <a:rPr lang="fr-FR" sz="2400" b="1" dirty="0" smtClean="0">
                <a:solidFill>
                  <a:srgbClr val="3366FF"/>
                </a:solidFill>
              </a:rPr>
              <a:t>&gt;</a:t>
            </a:r>
            <a:endParaRPr lang="fr-FR" sz="2400" b="1" dirty="0">
              <a:solidFill>
                <a:srgbClr val="3366FF"/>
              </a:solidFill>
            </a:endParaRPr>
          </a:p>
          <a:p>
            <a:r>
              <a:rPr lang="fr-FR" sz="2400" b="1" dirty="0">
                <a:solidFill>
                  <a:srgbClr val="3366FF"/>
                </a:solidFill>
              </a:rPr>
              <a:t>&lt;body&gt;</a:t>
            </a:r>
          </a:p>
          <a:p>
            <a:r>
              <a:rPr lang="fr-FR" sz="2400" b="1" dirty="0">
                <a:solidFill>
                  <a:srgbClr val="3366FF"/>
                </a:solidFill>
              </a:rPr>
              <a:t>	&lt;h1&gt;Exemple&lt;/h1&gt;</a:t>
            </a:r>
          </a:p>
          <a:p>
            <a:r>
              <a:rPr lang="fr-FR" sz="2400" b="1" dirty="0">
                <a:solidFill>
                  <a:srgbClr val="3366FF"/>
                </a:solidFill>
              </a:rPr>
              <a:t>	&lt;p&gt;Hello world&lt;/p&gt;</a:t>
            </a:r>
          </a:p>
          <a:p>
            <a:r>
              <a:rPr lang="fr-FR" sz="2400" b="1" dirty="0">
                <a:solidFill>
                  <a:srgbClr val="3366FF"/>
                </a:solidFill>
              </a:rPr>
              <a:t>&lt;/body</a:t>
            </a:r>
            <a:r>
              <a:rPr lang="fr-FR" sz="2400" b="1" dirty="0" smtClean="0">
                <a:solidFill>
                  <a:srgbClr val="3366FF"/>
                </a:solidFill>
              </a:rPr>
              <a:t>&gt;</a:t>
            </a:r>
            <a:endParaRPr lang="fr-FR" sz="2400" b="1" dirty="0">
              <a:solidFill>
                <a:srgbClr val="3366FF"/>
              </a:solidFill>
            </a:endParaRPr>
          </a:p>
          <a:p>
            <a:r>
              <a:rPr lang="fr-FR" sz="2400" b="1" dirty="0">
                <a:solidFill>
                  <a:srgbClr val="3366FF"/>
                </a:solidFill>
              </a:rPr>
              <a:t>&lt;/html&gt;</a:t>
            </a:r>
          </a:p>
        </p:txBody>
      </p:sp>
    </p:spTree>
    <p:extLst>
      <p:ext uri="{BB962C8B-B14F-4D97-AF65-F5344CB8AC3E}">
        <p14:creationId xmlns:p14="http://schemas.microsoft.com/office/powerpoint/2010/main" val="21724281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7504" y="1412776"/>
            <a:ext cx="8064896" cy="48965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Slide Number Placeholder 1"/>
          <p:cNvSpPr>
            <a:spLocks noGrp="1"/>
          </p:cNvSpPr>
          <p:nvPr>
            <p:ph type="sldNum" sz="quarter" idx="12"/>
          </p:nvPr>
        </p:nvSpPr>
        <p:spPr/>
        <p:txBody>
          <a:bodyPr/>
          <a:lstStyle/>
          <a:p>
            <a:fld id="{6E2D2B3B-882E-40F3-A32F-6DD516915044}" type="slidenum">
              <a:rPr lang="en-US" smtClean="0"/>
              <a:pPr/>
              <a:t>23</a:t>
            </a:fld>
            <a:endParaRPr lang="en-US"/>
          </a:p>
        </p:txBody>
      </p:sp>
      <p:sp>
        <p:nvSpPr>
          <p:cNvPr id="4" name="TextBox 3"/>
          <p:cNvSpPr txBox="1"/>
          <p:nvPr/>
        </p:nvSpPr>
        <p:spPr>
          <a:xfrm>
            <a:off x="447573" y="260648"/>
            <a:ext cx="4366725" cy="769441"/>
          </a:xfrm>
          <a:prstGeom prst="rect">
            <a:avLst/>
          </a:prstGeom>
          <a:noFill/>
        </p:spPr>
        <p:txBody>
          <a:bodyPr wrap="none" rtlCol="0">
            <a:spAutoFit/>
          </a:bodyPr>
          <a:lstStyle/>
          <a:p>
            <a:r>
              <a:rPr lang="fr-FR" sz="4400" dirty="0" smtClean="0"/>
              <a:t>Exemple de page : </a:t>
            </a:r>
          </a:p>
        </p:txBody>
      </p:sp>
      <p:pic>
        <p:nvPicPr>
          <p:cNvPr id="5" name="Picture 4" descr="Capture d’écran 2014-01-05 à 23.52.05.png"/>
          <p:cNvPicPr>
            <a:picLocks noChangeAspect="1"/>
          </p:cNvPicPr>
          <p:nvPr/>
        </p:nvPicPr>
        <p:blipFill rotWithShape="1">
          <a:blip r:embed="rId2">
            <a:extLst>
              <a:ext uri="{28A0092B-C50C-407E-A947-70E740481C1C}">
                <a14:useLocalDpi xmlns:a14="http://schemas.microsoft.com/office/drawing/2010/main" val="0"/>
              </a:ext>
            </a:extLst>
          </a:blip>
          <a:srcRect l="-2802" t="-929" r="58220" b="38679"/>
          <a:stretch/>
        </p:blipFill>
        <p:spPr>
          <a:xfrm>
            <a:off x="467544" y="2276872"/>
            <a:ext cx="3816424" cy="3213865"/>
          </a:xfrm>
          <a:prstGeom prst="rect">
            <a:avLst/>
          </a:prstGeom>
        </p:spPr>
      </p:pic>
      <p:pic>
        <p:nvPicPr>
          <p:cNvPr id="6" name="Picture 5" descr="Capture d’écran 2014-01-05 à 23.53.15.png"/>
          <p:cNvPicPr>
            <a:picLocks noChangeAspect="1"/>
          </p:cNvPicPr>
          <p:nvPr/>
        </p:nvPicPr>
        <p:blipFill rotWithShape="1">
          <a:blip r:embed="rId3">
            <a:extLst>
              <a:ext uri="{28A0092B-C50C-407E-A947-70E740481C1C}">
                <a14:useLocalDpi xmlns:a14="http://schemas.microsoft.com/office/drawing/2010/main" val="0"/>
              </a:ext>
            </a:extLst>
          </a:blip>
          <a:srcRect r="43069" b="30122"/>
          <a:stretch/>
        </p:blipFill>
        <p:spPr>
          <a:xfrm>
            <a:off x="5004048" y="2348880"/>
            <a:ext cx="2952328" cy="2128043"/>
          </a:xfrm>
          <a:prstGeom prst="rect">
            <a:avLst/>
          </a:prstGeom>
        </p:spPr>
      </p:pic>
      <p:sp>
        <p:nvSpPr>
          <p:cNvPr id="7" name="TextBox 6"/>
          <p:cNvSpPr txBox="1"/>
          <p:nvPr/>
        </p:nvSpPr>
        <p:spPr>
          <a:xfrm>
            <a:off x="899592" y="1340768"/>
            <a:ext cx="1444526" cy="707886"/>
          </a:xfrm>
          <a:prstGeom prst="rect">
            <a:avLst/>
          </a:prstGeom>
          <a:noFill/>
        </p:spPr>
        <p:txBody>
          <a:bodyPr wrap="none" rtlCol="0">
            <a:spAutoFit/>
          </a:bodyPr>
          <a:lstStyle/>
          <a:p>
            <a:r>
              <a:rPr lang="fr-FR" sz="4000" b="1" u="sng" dirty="0" smtClean="0"/>
              <a:t>Avant</a:t>
            </a:r>
            <a:endParaRPr lang="fr-FR" sz="4000" b="1" u="sng" dirty="0"/>
          </a:p>
        </p:txBody>
      </p:sp>
      <p:sp>
        <p:nvSpPr>
          <p:cNvPr id="8" name="TextBox 7"/>
          <p:cNvSpPr txBox="1"/>
          <p:nvPr/>
        </p:nvSpPr>
        <p:spPr>
          <a:xfrm>
            <a:off x="5436096" y="1412776"/>
            <a:ext cx="1415973" cy="707886"/>
          </a:xfrm>
          <a:prstGeom prst="rect">
            <a:avLst/>
          </a:prstGeom>
          <a:noFill/>
        </p:spPr>
        <p:txBody>
          <a:bodyPr wrap="none" rtlCol="0">
            <a:spAutoFit/>
          </a:bodyPr>
          <a:lstStyle/>
          <a:p>
            <a:r>
              <a:rPr lang="fr-FR" sz="4000" b="1" u="sng" dirty="0" smtClean="0"/>
              <a:t>Après</a:t>
            </a:r>
            <a:endParaRPr lang="fr-FR" sz="4000" b="1" u="sng" dirty="0"/>
          </a:p>
        </p:txBody>
      </p:sp>
    </p:spTree>
    <p:extLst>
      <p:ext uri="{BB962C8B-B14F-4D97-AF65-F5344CB8AC3E}">
        <p14:creationId xmlns:p14="http://schemas.microsoft.com/office/powerpoint/2010/main" val="18962439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24</a:t>
            </a:fld>
            <a:endParaRPr lang="en-US"/>
          </a:p>
        </p:txBody>
      </p:sp>
      <p:sp>
        <p:nvSpPr>
          <p:cNvPr id="4" name="TextBox 3"/>
          <p:cNvSpPr txBox="1"/>
          <p:nvPr/>
        </p:nvSpPr>
        <p:spPr>
          <a:xfrm>
            <a:off x="447573" y="260648"/>
            <a:ext cx="4700927" cy="769441"/>
          </a:xfrm>
          <a:prstGeom prst="rect">
            <a:avLst/>
          </a:prstGeom>
          <a:noFill/>
        </p:spPr>
        <p:txBody>
          <a:bodyPr wrap="none" rtlCol="0">
            <a:spAutoFit/>
          </a:bodyPr>
          <a:lstStyle/>
          <a:p>
            <a:r>
              <a:rPr lang="fr-FR" sz="4400" dirty="0" smtClean="0"/>
              <a:t>Le design </a:t>
            </a:r>
            <a:r>
              <a:rPr lang="fr-FR" sz="4400" dirty="0" err="1" smtClean="0"/>
              <a:t>bootstrap</a:t>
            </a:r>
            <a:endParaRPr lang="fr-FR" sz="4400" dirty="0" smtClean="0"/>
          </a:p>
        </p:txBody>
      </p:sp>
      <p:sp>
        <p:nvSpPr>
          <p:cNvPr id="3" name="TextBox 2"/>
          <p:cNvSpPr txBox="1"/>
          <p:nvPr/>
        </p:nvSpPr>
        <p:spPr>
          <a:xfrm>
            <a:off x="539552" y="1956896"/>
            <a:ext cx="7416824" cy="3416320"/>
          </a:xfrm>
          <a:prstGeom prst="rect">
            <a:avLst/>
          </a:prstGeom>
          <a:noFill/>
        </p:spPr>
        <p:txBody>
          <a:bodyPr wrap="square" rtlCol="0">
            <a:spAutoFit/>
          </a:bodyPr>
          <a:lstStyle/>
          <a:p>
            <a:r>
              <a:rPr lang="fr-FR" sz="2400" dirty="0" err="1" smtClean="0"/>
              <a:t>Bootstrap</a:t>
            </a:r>
            <a:r>
              <a:rPr lang="fr-FR" sz="2400" dirty="0" smtClean="0"/>
              <a:t> permet d’obtenir immédiatement un rendu professionnel très épuré. C’est l’une de ses premières qualités, le </a:t>
            </a:r>
            <a:r>
              <a:rPr lang="fr-FR" sz="2400" dirty="0" err="1" smtClean="0"/>
              <a:t>framework</a:t>
            </a:r>
            <a:r>
              <a:rPr lang="fr-FR" sz="2400" dirty="0" smtClean="0"/>
              <a:t> peut vous éviter à devoir vous casser la tête sur la partie design.</a:t>
            </a:r>
          </a:p>
          <a:p>
            <a:endParaRPr lang="fr-FR" sz="2400" dirty="0" smtClean="0"/>
          </a:p>
          <a:p>
            <a:r>
              <a:rPr lang="fr-FR" sz="2400" dirty="0" smtClean="0"/>
              <a:t>Toutefois il est possible de customiser ce design. Pour se faire, il suffit d’ajouter un lien vers un autre fichier </a:t>
            </a:r>
            <a:r>
              <a:rPr lang="fr-FR" sz="2400" dirty="0" err="1" smtClean="0"/>
              <a:t>css</a:t>
            </a:r>
            <a:r>
              <a:rPr lang="fr-FR" sz="2400" dirty="0" smtClean="0"/>
              <a:t>, </a:t>
            </a:r>
            <a:r>
              <a:rPr lang="fr-FR" sz="2400" dirty="0" err="1" smtClean="0"/>
              <a:t>custom.css</a:t>
            </a:r>
            <a:r>
              <a:rPr lang="fr-FR" sz="2400" dirty="0" smtClean="0"/>
              <a:t> par exemple.</a:t>
            </a:r>
            <a:endParaRPr lang="fr-FR" sz="2400" dirty="0"/>
          </a:p>
          <a:p>
            <a:endParaRPr lang="fr-FR" sz="2400" dirty="0"/>
          </a:p>
        </p:txBody>
      </p:sp>
    </p:spTree>
    <p:extLst>
      <p:ext uri="{BB962C8B-B14F-4D97-AF65-F5344CB8AC3E}">
        <p14:creationId xmlns:p14="http://schemas.microsoft.com/office/powerpoint/2010/main" val="4137665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25</a:t>
            </a:fld>
            <a:endParaRPr lang="en-US"/>
          </a:p>
        </p:txBody>
      </p:sp>
      <p:sp>
        <p:nvSpPr>
          <p:cNvPr id="4" name="TextBox 3"/>
          <p:cNvSpPr txBox="1"/>
          <p:nvPr/>
        </p:nvSpPr>
        <p:spPr>
          <a:xfrm>
            <a:off x="447573" y="260648"/>
            <a:ext cx="6840034" cy="769441"/>
          </a:xfrm>
          <a:prstGeom prst="rect">
            <a:avLst/>
          </a:prstGeom>
          <a:noFill/>
        </p:spPr>
        <p:txBody>
          <a:bodyPr wrap="none" rtlCol="0">
            <a:spAutoFit/>
          </a:bodyPr>
          <a:lstStyle/>
          <a:p>
            <a:r>
              <a:rPr lang="fr-FR" sz="4400" dirty="0" smtClean="0"/>
              <a:t>Customiser sa feuille de style</a:t>
            </a:r>
          </a:p>
        </p:txBody>
      </p:sp>
      <p:sp>
        <p:nvSpPr>
          <p:cNvPr id="5" name="TextBox 4"/>
          <p:cNvSpPr txBox="1"/>
          <p:nvPr/>
        </p:nvSpPr>
        <p:spPr>
          <a:xfrm>
            <a:off x="395536" y="1659572"/>
            <a:ext cx="7632848" cy="3785652"/>
          </a:xfrm>
          <a:prstGeom prst="rect">
            <a:avLst/>
          </a:prstGeom>
          <a:noFill/>
        </p:spPr>
        <p:txBody>
          <a:bodyPr wrap="square" rtlCol="0">
            <a:spAutoFit/>
          </a:bodyPr>
          <a:lstStyle/>
          <a:p>
            <a:r>
              <a:rPr lang="fr-FR" sz="2400" dirty="0" smtClean="0"/>
              <a:t>Toutefois, il est possible de personnaliser certains éléments.</a:t>
            </a:r>
          </a:p>
          <a:p>
            <a:endParaRPr lang="fr-FR" sz="2400" dirty="0"/>
          </a:p>
          <a:p>
            <a:r>
              <a:rPr lang="fr-FR" sz="2400" dirty="0" smtClean="0"/>
              <a:t>Si je souhaite par exemple, garder le design général de </a:t>
            </a:r>
            <a:r>
              <a:rPr lang="fr-FR" sz="2400" dirty="0" err="1" smtClean="0"/>
              <a:t>Bootstrap</a:t>
            </a:r>
            <a:r>
              <a:rPr lang="fr-FR" sz="2400" dirty="0" smtClean="0"/>
              <a:t> mais en changeant uniquement la couleur des liens, je peux simplement créer un fichier </a:t>
            </a:r>
            <a:r>
              <a:rPr lang="fr-FR" sz="2400" dirty="0" err="1" smtClean="0"/>
              <a:t>custom.css</a:t>
            </a:r>
            <a:r>
              <a:rPr lang="fr-FR" sz="2400" dirty="0" smtClean="0"/>
              <a:t> et y ajouter : </a:t>
            </a:r>
          </a:p>
          <a:p>
            <a:endParaRPr lang="fr-FR" sz="2400" dirty="0"/>
          </a:p>
          <a:p>
            <a:r>
              <a:rPr lang="fr-FR" sz="2400" b="1" dirty="0" smtClean="0">
                <a:solidFill>
                  <a:srgbClr val="0000FF"/>
                </a:solidFill>
              </a:rPr>
              <a:t>a{</a:t>
            </a:r>
            <a:r>
              <a:rPr lang="fr-FR" sz="2400" b="1" dirty="0" err="1" smtClean="0">
                <a:solidFill>
                  <a:srgbClr val="0000FF"/>
                </a:solidFill>
              </a:rPr>
              <a:t>color</a:t>
            </a:r>
            <a:r>
              <a:rPr lang="fr-FR" sz="2400" b="1" dirty="0" smtClean="0">
                <a:solidFill>
                  <a:srgbClr val="0000FF"/>
                </a:solidFill>
              </a:rPr>
              <a:t>: </a:t>
            </a:r>
            <a:r>
              <a:rPr lang="fr-FR" sz="2400" b="1" dirty="0" err="1" smtClean="0">
                <a:solidFill>
                  <a:srgbClr val="0000FF"/>
                </a:solidFill>
              </a:rPr>
              <a:t>red</a:t>
            </a:r>
            <a:r>
              <a:rPr lang="fr-FR" sz="2400" b="1" dirty="0" smtClean="0">
                <a:solidFill>
                  <a:srgbClr val="0000FF"/>
                </a:solidFill>
              </a:rPr>
              <a:t>};</a:t>
            </a:r>
          </a:p>
          <a:p>
            <a:endParaRPr lang="fr-FR" sz="2400" b="1" dirty="0">
              <a:solidFill>
                <a:srgbClr val="0000FF"/>
              </a:solidFill>
            </a:endParaRPr>
          </a:p>
          <a:p>
            <a:r>
              <a:rPr lang="fr-FR" sz="2400" dirty="0" smtClean="0">
                <a:solidFill>
                  <a:srgbClr val="2F2B20"/>
                </a:solidFill>
              </a:rPr>
              <a:t>Le dernier fichier CSS chargé prend le pas sur le précédent.</a:t>
            </a:r>
          </a:p>
        </p:txBody>
      </p:sp>
    </p:spTree>
    <p:extLst>
      <p:ext uri="{BB962C8B-B14F-4D97-AF65-F5344CB8AC3E}">
        <p14:creationId xmlns:p14="http://schemas.microsoft.com/office/powerpoint/2010/main" val="33300216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26</a:t>
            </a:fld>
            <a:endParaRPr lang="en-US"/>
          </a:p>
        </p:txBody>
      </p:sp>
      <p:sp>
        <p:nvSpPr>
          <p:cNvPr id="4" name="TextBox 3"/>
          <p:cNvSpPr txBox="1"/>
          <p:nvPr/>
        </p:nvSpPr>
        <p:spPr>
          <a:xfrm>
            <a:off x="447573" y="260648"/>
            <a:ext cx="4209956" cy="769441"/>
          </a:xfrm>
          <a:prstGeom prst="rect">
            <a:avLst/>
          </a:prstGeom>
          <a:noFill/>
        </p:spPr>
        <p:txBody>
          <a:bodyPr wrap="none" rtlCol="0">
            <a:spAutoFit/>
          </a:bodyPr>
          <a:lstStyle/>
          <a:p>
            <a:r>
              <a:rPr lang="fr-FR" sz="4400" dirty="0" smtClean="0"/>
              <a:t>Utiliser </a:t>
            </a:r>
            <a:r>
              <a:rPr lang="fr-FR" sz="4400" dirty="0" err="1" smtClean="0"/>
              <a:t>Bootstrap</a:t>
            </a:r>
            <a:endParaRPr lang="fr-FR" sz="4400" dirty="0" smtClean="0"/>
          </a:p>
        </p:txBody>
      </p:sp>
      <p:sp>
        <p:nvSpPr>
          <p:cNvPr id="5" name="TextBox 4"/>
          <p:cNvSpPr txBox="1"/>
          <p:nvPr/>
        </p:nvSpPr>
        <p:spPr>
          <a:xfrm>
            <a:off x="395536" y="1659572"/>
            <a:ext cx="7632848" cy="2677656"/>
          </a:xfrm>
          <a:prstGeom prst="rect">
            <a:avLst/>
          </a:prstGeom>
          <a:noFill/>
        </p:spPr>
        <p:txBody>
          <a:bodyPr wrap="square" rtlCol="0">
            <a:spAutoFit/>
          </a:bodyPr>
          <a:lstStyle/>
          <a:p>
            <a:r>
              <a:rPr lang="fr-FR" sz="2400" dirty="0" smtClean="0">
                <a:solidFill>
                  <a:srgbClr val="2F2B20"/>
                </a:solidFill>
              </a:rPr>
              <a:t>Pour utiliser </a:t>
            </a:r>
            <a:r>
              <a:rPr lang="fr-FR" sz="2400" dirty="0" err="1" smtClean="0">
                <a:solidFill>
                  <a:srgbClr val="2F2B20"/>
                </a:solidFill>
              </a:rPr>
              <a:t>Bootstrap</a:t>
            </a:r>
            <a:r>
              <a:rPr lang="fr-FR" sz="2400" dirty="0" smtClean="0">
                <a:solidFill>
                  <a:srgbClr val="2F2B20"/>
                </a:solidFill>
              </a:rPr>
              <a:t>, il ne faut pas toucher au fichier CSS.</a:t>
            </a:r>
          </a:p>
          <a:p>
            <a:endParaRPr lang="fr-FR" sz="2400" dirty="0">
              <a:solidFill>
                <a:srgbClr val="2F2B20"/>
              </a:solidFill>
            </a:endParaRPr>
          </a:p>
          <a:p>
            <a:r>
              <a:rPr lang="fr-FR" sz="2400" dirty="0" smtClean="0">
                <a:solidFill>
                  <a:srgbClr val="2F2B20"/>
                </a:solidFill>
              </a:rPr>
              <a:t>Tout se joue du côté du HTML. Il suffit de rajouter des classes avec des noms définis par </a:t>
            </a:r>
            <a:r>
              <a:rPr lang="fr-FR" sz="2400" dirty="0" err="1" smtClean="0">
                <a:solidFill>
                  <a:srgbClr val="2F2B20"/>
                </a:solidFill>
              </a:rPr>
              <a:t>bootstrap</a:t>
            </a:r>
            <a:r>
              <a:rPr lang="fr-FR" sz="2400" dirty="0" smtClean="0">
                <a:solidFill>
                  <a:srgbClr val="2F2B20"/>
                </a:solidFill>
              </a:rPr>
              <a:t>.</a:t>
            </a:r>
          </a:p>
          <a:p>
            <a:endParaRPr lang="fr-FR" sz="2400" dirty="0">
              <a:solidFill>
                <a:srgbClr val="2F2B20"/>
              </a:solidFill>
            </a:endParaRPr>
          </a:p>
          <a:p>
            <a:r>
              <a:rPr lang="fr-FR" sz="2400" dirty="0" smtClean="0">
                <a:solidFill>
                  <a:srgbClr val="2F2B20"/>
                </a:solidFill>
              </a:rPr>
              <a:t>Les éléments prennent ainsi les propriétés générés par le CSS du </a:t>
            </a:r>
            <a:r>
              <a:rPr lang="fr-FR" sz="2400" dirty="0" err="1" smtClean="0">
                <a:solidFill>
                  <a:srgbClr val="2F2B20"/>
                </a:solidFill>
              </a:rPr>
              <a:t>framework</a:t>
            </a:r>
            <a:r>
              <a:rPr lang="fr-FR" sz="2400" dirty="0">
                <a:solidFill>
                  <a:srgbClr val="2F2B20"/>
                </a:solidFill>
              </a:rPr>
              <a:t>.</a:t>
            </a:r>
            <a:endParaRPr lang="fr-FR" sz="2400" dirty="0" smtClean="0">
              <a:solidFill>
                <a:srgbClr val="2F2B20"/>
              </a:solidFill>
            </a:endParaRPr>
          </a:p>
        </p:txBody>
      </p:sp>
    </p:spTree>
    <p:extLst>
      <p:ext uri="{BB962C8B-B14F-4D97-AF65-F5344CB8AC3E}">
        <p14:creationId xmlns:p14="http://schemas.microsoft.com/office/powerpoint/2010/main" val="28967623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27</a:t>
            </a:fld>
            <a:endParaRPr lang="en-US"/>
          </a:p>
        </p:txBody>
      </p:sp>
      <p:sp>
        <p:nvSpPr>
          <p:cNvPr id="4" name="TextBox 3"/>
          <p:cNvSpPr txBox="1"/>
          <p:nvPr/>
        </p:nvSpPr>
        <p:spPr>
          <a:xfrm>
            <a:off x="447573" y="260648"/>
            <a:ext cx="4209956" cy="769441"/>
          </a:xfrm>
          <a:prstGeom prst="rect">
            <a:avLst/>
          </a:prstGeom>
          <a:noFill/>
        </p:spPr>
        <p:txBody>
          <a:bodyPr wrap="none" rtlCol="0">
            <a:spAutoFit/>
          </a:bodyPr>
          <a:lstStyle/>
          <a:p>
            <a:r>
              <a:rPr lang="fr-FR" sz="4400" dirty="0" smtClean="0"/>
              <a:t>Utiliser </a:t>
            </a:r>
            <a:r>
              <a:rPr lang="fr-FR" sz="4400" dirty="0" err="1" smtClean="0"/>
              <a:t>Bootstrap</a:t>
            </a:r>
            <a:endParaRPr lang="fr-FR" sz="4400" dirty="0" smtClean="0"/>
          </a:p>
        </p:txBody>
      </p:sp>
      <p:sp>
        <p:nvSpPr>
          <p:cNvPr id="5" name="TextBox 4"/>
          <p:cNvSpPr txBox="1"/>
          <p:nvPr/>
        </p:nvSpPr>
        <p:spPr>
          <a:xfrm>
            <a:off x="395536" y="1659572"/>
            <a:ext cx="7488832" cy="2308324"/>
          </a:xfrm>
          <a:prstGeom prst="rect">
            <a:avLst/>
          </a:prstGeom>
          <a:noFill/>
        </p:spPr>
        <p:txBody>
          <a:bodyPr wrap="square" rtlCol="0">
            <a:spAutoFit/>
          </a:bodyPr>
          <a:lstStyle/>
          <a:p>
            <a:r>
              <a:rPr lang="fr-FR" sz="2400" dirty="0" smtClean="0">
                <a:solidFill>
                  <a:srgbClr val="2F2B20"/>
                </a:solidFill>
              </a:rPr>
              <a:t>Pour utiliser </a:t>
            </a:r>
            <a:r>
              <a:rPr lang="fr-FR" sz="2400" dirty="0" err="1" smtClean="0">
                <a:solidFill>
                  <a:srgbClr val="2F2B20"/>
                </a:solidFill>
              </a:rPr>
              <a:t>Bootstrap</a:t>
            </a:r>
            <a:r>
              <a:rPr lang="fr-FR" sz="2400" dirty="0" smtClean="0">
                <a:solidFill>
                  <a:srgbClr val="2F2B20"/>
                </a:solidFill>
              </a:rPr>
              <a:t>, il faut comprendre deux principes :</a:t>
            </a:r>
          </a:p>
          <a:p>
            <a:endParaRPr lang="fr-FR" sz="2400" dirty="0" smtClean="0">
              <a:solidFill>
                <a:srgbClr val="2F2B20"/>
              </a:solidFill>
            </a:endParaRPr>
          </a:p>
          <a:p>
            <a:pPr marL="342900" indent="-342900">
              <a:buFont typeface="Arial"/>
              <a:buChar char="•"/>
            </a:pPr>
            <a:r>
              <a:rPr lang="fr-FR" sz="2400" dirty="0" smtClean="0">
                <a:solidFill>
                  <a:srgbClr val="2F2B20"/>
                </a:solidFill>
              </a:rPr>
              <a:t>Le principe des grilles</a:t>
            </a:r>
          </a:p>
          <a:p>
            <a:pPr marL="342900" indent="-342900">
              <a:buFont typeface="Arial"/>
              <a:buChar char="•"/>
            </a:pPr>
            <a:endParaRPr lang="fr-FR" sz="2400" dirty="0" smtClean="0">
              <a:solidFill>
                <a:srgbClr val="2F2B20"/>
              </a:solidFill>
            </a:endParaRPr>
          </a:p>
          <a:p>
            <a:pPr marL="342900" indent="-342900">
              <a:buFont typeface="Arial"/>
              <a:buChar char="•"/>
            </a:pPr>
            <a:r>
              <a:rPr lang="fr-FR" sz="2400" dirty="0" smtClean="0">
                <a:solidFill>
                  <a:srgbClr val="2F2B20"/>
                </a:solidFill>
              </a:rPr>
              <a:t>Connaître le nom des items existants et connaître les classes associées</a:t>
            </a:r>
          </a:p>
        </p:txBody>
      </p:sp>
    </p:spTree>
    <p:extLst>
      <p:ext uri="{BB962C8B-B14F-4D97-AF65-F5344CB8AC3E}">
        <p14:creationId xmlns:p14="http://schemas.microsoft.com/office/powerpoint/2010/main" val="6192539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28</a:t>
            </a:fld>
            <a:endParaRPr lang="en-US"/>
          </a:p>
        </p:txBody>
      </p:sp>
      <p:sp>
        <p:nvSpPr>
          <p:cNvPr id="4" name="TextBox 3"/>
          <p:cNvSpPr txBox="1"/>
          <p:nvPr/>
        </p:nvSpPr>
        <p:spPr>
          <a:xfrm>
            <a:off x="447573" y="260648"/>
            <a:ext cx="2403122" cy="769441"/>
          </a:xfrm>
          <a:prstGeom prst="rect">
            <a:avLst/>
          </a:prstGeom>
          <a:noFill/>
        </p:spPr>
        <p:txBody>
          <a:bodyPr wrap="none" rtlCol="0">
            <a:spAutoFit/>
          </a:bodyPr>
          <a:lstStyle/>
          <a:p>
            <a:r>
              <a:rPr lang="fr-FR" sz="4400" dirty="0" smtClean="0"/>
              <a:t>Les grilles</a:t>
            </a:r>
          </a:p>
        </p:txBody>
      </p:sp>
      <p:sp>
        <p:nvSpPr>
          <p:cNvPr id="6" name="TextBox 5"/>
          <p:cNvSpPr txBox="1"/>
          <p:nvPr/>
        </p:nvSpPr>
        <p:spPr>
          <a:xfrm>
            <a:off x="323528" y="1628800"/>
            <a:ext cx="7776864" cy="2308324"/>
          </a:xfrm>
          <a:prstGeom prst="rect">
            <a:avLst/>
          </a:prstGeom>
          <a:noFill/>
        </p:spPr>
        <p:txBody>
          <a:bodyPr wrap="square" rtlCol="0">
            <a:spAutoFit/>
          </a:bodyPr>
          <a:lstStyle/>
          <a:p>
            <a:r>
              <a:rPr lang="fr-FR" sz="2400" dirty="0" err="1" smtClean="0"/>
              <a:t>Bootstrap</a:t>
            </a:r>
            <a:r>
              <a:rPr lang="fr-FR" sz="2400" dirty="0" smtClean="0"/>
              <a:t> permet de facilement mettre en place les blocs sans que vous ayez à utiliser de </a:t>
            </a:r>
            <a:r>
              <a:rPr lang="fr-FR" sz="2400" dirty="0" err="1" smtClean="0"/>
              <a:t>float</a:t>
            </a:r>
            <a:r>
              <a:rPr lang="fr-FR" sz="2400" dirty="0" smtClean="0"/>
              <a:t>.</a:t>
            </a:r>
          </a:p>
          <a:p>
            <a:endParaRPr lang="fr-FR" sz="2400" dirty="0"/>
          </a:p>
          <a:p>
            <a:r>
              <a:rPr lang="fr-FR" sz="2400" dirty="0" smtClean="0"/>
              <a:t>Il suffit de se servir d’une grille. La grille permet de positionner ligne (</a:t>
            </a:r>
            <a:r>
              <a:rPr lang="fr-FR" sz="2400" dirty="0" err="1" smtClean="0"/>
              <a:t>row</a:t>
            </a:r>
            <a:r>
              <a:rPr lang="fr-FR" sz="2400" dirty="0" smtClean="0"/>
              <a:t>) par ligne les différents éléments d’une page.</a:t>
            </a:r>
          </a:p>
        </p:txBody>
      </p:sp>
    </p:spTree>
    <p:extLst>
      <p:ext uri="{BB962C8B-B14F-4D97-AF65-F5344CB8AC3E}">
        <p14:creationId xmlns:p14="http://schemas.microsoft.com/office/powerpoint/2010/main" val="10491640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29</a:t>
            </a:fld>
            <a:endParaRPr lang="en-US"/>
          </a:p>
        </p:txBody>
      </p:sp>
      <p:sp>
        <p:nvSpPr>
          <p:cNvPr id="4" name="TextBox 3"/>
          <p:cNvSpPr txBox="1"/>
          <p:nvPr/>
        </p:nvSpPr>
        <p:spPr>
          <a:xfrm>
            <a:off x="447573" y="260648"/>
            <a:ext cx="2403122" cy="769441"/>
          </a:xfrm>
          <a:prstGeom prst="rect">
            <a:avLst/>
          </a:prstGeom>
          <a:noFill/>
        </p:spPr>
        <p:txBody>
          <a:bodyPr wrap="none" rtlCol="0">
            <a:spAutoFit/>
          </a:bodyPr>
          <a:lstStyle/>
          <a:p>
            <a:r>
              <a:rPr lang="fr-FR" sz="4400" dirty="0" smtClean="0"/>
              <a:t>Les grilles</a:t>
            </a:r>
          </a:p>
        </p:txBody>
      </p:sp>
      <p:sp>
        <p:nvSpPr>
          <p:cNvPr id="6" name="TextBox 5"/>
          <p:cNvSpPr txBox="1"/>
          <p:nvPr/>
        </p:nvSpPr>
        <p:spPr>
          <a:xfrm>
            <a:off x="323528" y="1412776"/>
            <a:ext cx="7776864" cy="1200328"/>
          </a:xfrm>
          <a:prstGeom prst="rect">
            <a:avLst/>
          </a:prstGeom>
          <a:noFill/>
        </p:spPr>
        <p:txBody>
          <a:bodyPr wrap="square" rtlCol="0">
            <a:spAutoFit/>
          </a:bodyPr>
          <a:lstStyle/>
          <a:p>
            <a:r>
              <a:rPr lang="fr-FR" sz="2400" dirty="0" smtClean="0"/>
              <a:t>Une grille de </a:t>
            </a:r>
            <a:r>
              <a:rPr lang="fr-FR" sz="2400" dirty="0" err="1" smtClean="0"/>
              <a:t>Bootstrap</a:t>
            </a:r>
            <a:r>
              <a:rPr lang="fr-FR" sz="2400" dirty="0" smtClean="0"/>
              <a:t> se compose de douze colonnes. En d’autres mots, on imagine qu’une page web est composée de ces douze parties.</a:t>
            </a:r>
            <a:endParaRPr lang="fr-FR" sz="2400" dirty="0"/>
          </a:p>
        </p:txBody>
      </p:sp>
      <p:pic>
        <p:nvPicPr>
          <p:cNvPr id="8" name="Picture 7"/>
          <p:cNvPicPr>
            <a:picLocks noChangeAspect="1"/>
          </p:cNvPicPr>
          <p:nvPr/>
        </p:nvPicPr>
        <p:blipFill>
          <a:blip r:embed="rId2"/>
          <a:stretch>
            <a:fillRect/>
          </a:stretch>
        </p:blipFill>
        <p:spPr>
          <a:xfrm>
            <a:off x="1259632" y="2708920"/>
            <a:ext cx="6053554" cy="3772814"/>
          </a:xfrm>
          <a:prstGeom prst="rect">
            <a:avLst/>
          </a:prstGeom>
        </p:spPr>
      </p:pic>
    </p:spTree>
    <p:extLst>
      <p:ext uri="{BB962C8B-B14F-4D97-AF65-F5344CB8AC3E}">
        <p14:creationId xmlns:p14="http://schemas.microsoft.com/office/powerpoint/2010/main" val="27009891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7544" y="1772816"/>
            <a:ext cx="7560840" cy="2232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Slide Number Placeholder 1"/>
          <p:cNvSpPr>
            <a:spLocks noGrp="1"/>
          </p:cNvSpPr>
          <p:nvPr>
            <p:ph type="sldNum" sz="quarter" idx="12"/>
          </p:nvPr>
        </p:nvSpPr>
        <p:spPr/>
        <p:txBody>
          <a:bodyPr/>
          <a:lstStyle/>
          <a:p>
            <a:fld id="{6E2D2B3B-882E-40F3-A32F-6DD516915044}" type="slidenum">
              <a:rPr lang="en-US" smtClean="0"/>
              <a:pPr/>
              <a:t>3</a:t>
            </a:fld>
            <a:endParaRPr lang="en-US"/>
          </a:p>
        </p:txBody>
      </p:sp>
      <p:sp>
        <p:nvSpPr>
          <p:cNvPr id="4" name="TextBox 3"/>
          <p:cNvSpPr txBox="1"/>
          <p:nvPr/>
        </p:nvSpPr>
        <p:spPr>
          <a:xfrm>
            <a:off x="598968" y="548680"/>
            <a:ext cx="6172734" cy="769441"/>
          </a:xfrm>
          <a:prstGeom prst="rect">
            <a:avLst/>
          </a:prstGeom>
          <a:noFill/>
        </p:spPr>
        <p:txBody>
          <a:bodyPr wrap="none" rtlCol="0">
            <a:spAutoFit/>
          </a:bodyPr>
          <a:lstStyle/>
          <a:p>
            <a:r>
              <a:rPr lang="fr-FR" sz="4400" dirty="0" smtClean="0"/>
              <a:t>De nombreux </a:t>
            </a:r>
            <a:r>
              <a:rPr lang="fr-FR" sz="4400" dirty="0" err="1" smtClean="0"/>
              <a:t>frameworks</a:t>
            </a:r>
            <a:endParaRPr lang="fr-FR" sz="4400" dirty="0" smtClean="0"/>
          </a:p>
        </p:txBody>
      </p:sp>
      <p:sp>
        <p:nvSpPr>
          <p:cNvPr id="3" name="TextBox 2"/>
          <p:cNvSpPr txBox="1"/>
          <p:nvPr/>
        </p:nvSpPr>
        <p:spPr>
          <a:xfrm>
            <a:off x="611560" y="1844824"/>
            <a:ext cx="7272808" cy="2308324"/>
          </a:xfrm>
          <a:prstGeom prst="rect">
            <a:avLst/>
          </a:prstGeom>
          <a:noFill/>
        </p:spPr>
        <p:txBody>
          <a:bodyPr wrap="square" rtlCol="0">
            <a:spAutoFit/>
          </a:bodyPr>
          <a:lstStyle/>
          <a:p>
            <a:r>
              <a:rPr lang="fr-FR" sz="2400" dirty="0" smtClean="0"/>
              <a:t>Ne pas réinventer la roue!</a:t>
            </a:r>
          </a:p>
          <a:p>
            <a:endParaRPr lang="fr-FR" sz="2400" dirty="0" smtClean="0"/>
          </a:p>
          <a:p>
            <a:r>
              <a:rPr lang="fr-FR" sz="2400" dirty="0" smtClean="0"/>
              <a:t>Il existent de nombreux </a:t>
            </a:r>
            <a:r>
              <a:rPr lang="fr-FR" sz="2400" dirty="0" err="1" smtClean="0"/>
              <a:t>frameworks</a:t>
            </a:r>
            <a:r>
              <a:rPr lang="fr-FR" sz="2400" dirty="0" smtClean="0"/>
              <a:t>  pour des applications web centrés sur différents langages comme PHP, Java, Python, Ruby…</a:t>
            </a:r>
          </a:p>
          <a:p>
            <a:endParaRPr lang="fr-FR" sz="2400" dirty="0"/>
          </a:p>
        </p:txBody>
      </p:sp>
      <p:pic>
        <p:nvPicPr>
          <p:cNvPr id="5" name="Picture 4"/>
          <p:cNvPicPr>
            <a:picLocks noChangeAspect="1"/>
          </p:cNvPicPr>
          <p:nvPr/>
        </p:nvPicPr>
        <p:blipFill>
          <a:blip r:embed="rId2"/>
          <a:stretch>
            <a:fillRect/>
          </a:stretch>
        </p:blipFill>
        <p:spPr>
          <a:xfrm>
            <a:off x="683568" y="4282809"/>
            <a:ext cx="2592288" cy="1666471"/>
          </a:xfrm>
          <a:prstGeom prst="rect">
            <a:avLst/>
          </a:prstGeom>
        </p:spPr>
      </p:pic>
      <p:pic>
        <p:nvPicPr>
          <p:cNvPr id="6" name="Picture 5"/>
          <p:cNvPicPr>
            <a:picLocks noChangeAspect="1"/>
          </p:cNvPicPr>
          <p:nvPr/>
        </p:nvPicPr>
        <p:blipFill>
          <a:blip r:embed="rId3"/>
          <a:stretch>
            <a:fillRect/>
          </a:stretch>
        </p:blipFill>
        <p:spPr>
          <a:xfrm>
            <a:off x="3491880" y="4005064"/>
            <a:ext cx="1371941" cy="2559841"/>
          </a:xfrm>
          <a:prstGeom prst="rect">
            <a:avLst/>
          </a:prstGeom>
        </p:spPr>
      </p:pic>
      <p:pic>
        <p:nvPicPr>
          <p:cNvPr id="7" name="Picture 6"/>
          <p:cNvPicPr>
            <a:picLocks noChangeAspect="1"/>
          </p:cNvPicPr>
          <p:nvPr/>
        </p:nvPicPr>
        <p:blipFill>
          <a:blip r:embed="rId4"/>
          <a:stretch>
            <a:fillRect/>
          </a:stretch>
        </p:blipFill>
        <p:spPr>
          <a:xfrm>
            <a:off x="4785196" y="4475050"/>
            <a:ext cx="3531220" cy="1186198"/>
          </a:xfrm>
          <a:prstGeom prst="rect">
            <a:avLst/>
          </a:prstGeom>
        </p:spPr>
      </p:pic>
    </p:spTree>
    <p:extLst>
      <p:ext uri="{BB962C8B-B14F-4D97-AF65-F5344CB8AC3E}">
        <p14:creationId xmlns:p14="http://schemas.microsoft.com/office/powerpoint/2010/main" val="18388561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30</a:t>
            </a:fld>
            <a:endParaRPr lang="en-US"/>
          </a:p>
        </p:txBody>
      </p:sp>
      <p:sp>
        <p:nvSpPr>
          <p:cNvPr id="4" name="TextBox 3"/>
          <p:cNvSpPr txBox="1"/>
          <p:nvPr/>
        </p:nvSpPr>
        <p:spPr>
          <a:xfrm>
            <a:off x="447573" y="260648"/>
            <a:ext cx="2403122" cy="769441"/>
          </a:xfrm>
          <a:prstGeom prst="rect">
            <a:avLst/>
          </a:prstGeom>
          <a:noFill/>
        </p:spPr>
        <p:txBody>
          <a:bodyPr wrap="none" rtlCol="0">
            <a:spAutoFit/>
          </a:bodyPr>
          <a:lstStyle/>
          <a:p>
            <a:r>
              <a:rPr lang="fr-FR" sz="4400" dirty="0" smtClean="0"/>
              <a:t>Les grilles</a:t>
            </a:r>
          </a:p>
        </p:txBody>
      </p:sp>
      <p:sp>
        <p:nvSpPr>
          <p:cNvPr id="6" name="TextBox 5"/>
          <p:cNvSpPr txBox="1"/>
          <p:nvPr/>
        </p:nvSpPr>
        <p:spPr>
          <a:xfrm>
            <a:off x="323528" y="1412776"/>
            <a:ext cx="7776864" cy="3416320"/>
          </a:xfrm>
          <a:prstGeom prst="rect">
            <a:avLst/>
          </a:prstGeom>
          <a:noFill/>
        </p:spPr>
        <p:txBody>
          <a:bodyPr wrap="square" rtlCol="0">
            <a:spAutoFit/>
          </a:bodyPr>
          <a:lstStyle/>
          <a:p>
            <a:r>
              <a:rPr lang="fr-FR" sz="2400" dirty="0" smtClean="0"/>
              <a:t>Un élément peut donc prendre jusqu’à 12 colonnes de largeur.</a:t>
            </a:r>
          </a:p>
          <a:p>
            <a:endParaRPr lang="fr-FR" sz="2400" dirty="0"/>
          </a:p>
          <a:p>
            <a:r>
              <a:rPr lang="fr-FR" sz="2400" dirty="0" smtClean="0"/>
              <a:t>On peut facilement additionner deux éléments à partir du moment où leur largeur fait moins de douze colonnes.</a:t>
            </a:r>
          </a:p>
          <a:p>
            <a:endParaRPr lang="fr-FR" sz="2400" dirty="0"/>
          </a:p>
          <a:p>
            <a:r>
              <a:rPr lang="fr-FR" sz="2400" dirty="0" smtClean="0"/>
              <a:t>Ainsi si l’on met un </a:t>
            </a:r>
            <a:r>
              <a:rPr lang="fr-FR" sz="2400" dirty="0" err="1" smtClean="0"/>
              <a:t>élement</a:t>
            </a:r>
            <a:r>
              <a:rPr lang="fr-FR" sz="2400" dirty="0" smtClean="0"/>
              <a:t> </a:t>
            </a:r>
            <a:r>
              <a:rPr lang="fr-FR" sz="2400" dirty="0" err="1" smtClean="0"/>
              <a:t>nav</a:t>
            </a:r>
            <a:r>
              <a:rPr lang="fr-FR" sz="2400" dirty="0" smtClean="0"/>
              <a:t> de 4 colonnes avec une division de 6 colonnes, il restera un espace vide de 2 colonnes.</a:t>
            </a:r>
            <a:endParaRPr lang="fr-FR" sz="2400" dirty="0"/>
          </a:p>
        </p:txBody>
      </p:sp>
      <p:sp>
        <p:nvSpPr>
          <p:cNvPr id="3" name="Rectangle 2"/>
          <p:cNvSpPr/>
          <p:nvPr/>
        </p:nvSpPr>
        <p:spPr>
          <a:xfrm>
            <a:off x="539552" y="4941168"/>
            <a:ext cx="7200800" cy="15121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5" name="Rectangle 4"/>
          <p:cNvSpPr/>
          <p:nvPr/>
        </p:nvSpPr>
        <p:spPr>
          <a:xfrm>
            <a:off x="611560" y="5013176"/>
            <a:ext cx="2232248" cy="1368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4 colonnes</a:t>
            </a:r>
            <a:endParaRPr lang="fr-FR" dirty="0"/>
          </a:p>
        </p:txBody>
      </p:sp>
      <p:sp>
        <p:nvSpPr>
          <p:cNvPr id="7" name="Rectangle 6"/>
          <p:cNvSpPr/>
          <p:nvPr/>
        </p:nvSpPr>
        <p:spPr>
          <a:xfrm>
            <a:off x="2915816" y="5013176"/>
            <a:ext cx="3240360" cy="1368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6 colonnes</a:t>
            </a:r>
            <a:endParaRPr lang="fr-FR" dirty="0"/>
          </a:p>
        </p:txBody>
      </p:sp>
      <p:sp>
        <p:nvSpPr>
          <p:cNvPr id="9" name="TextBox 8"/>
          <p:cNvSpPr txBox="1"/>
          <p:nvPr/>
        </p:nvSpPr>
        <p:spPr>
          <a:xfrm>
            <a:off x="6228184" y="5313982"/>
            <a:ext cx="1440160" cy="923330"/>
          </a:xfrm>
          <a:prstGeom prst="rect">
            <a:avLst/>
          </a:prstGeom>
          <a:noFill/>
        </p:spPr>
        <p:txBody>
          <a:bodyPr wrap="square" rtlCol="0">
            <a:spAutoFit/>
          </a:bodyPr>
          <a:lstStyle/>
          <a:p>
            <a:pPr algn="ctr"/>
            <a:r>
              <a:rPr lang="fr-FR" dirty="0" smtClean="0"/>
              <a:t>Reste 2 colonnes vides</a:t>
            </a:r>
            <a:endParaRPr lang="fr-FR" dirty="0"/>
          </a:p>
        </p:txBody>
      </p:sp>
    </p:spTree>
    <p:extLst>
      <p:ext uri="{BB962C8B-B14F-4D97-AF65-F5344CB8AC3E}">
        <p14:creationId xmlns:p14="http://schemas.microsoft.com/office/powerpoint/2010/main" val="25739575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9552" y="4725144"/>
            <a:ext cx="7353200" cy="14317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31</a:t>
            </a:fld>
            <a:endParaRPr lang="en-US"/>
          </a:p>
        </p:txBody>
      </p:sp>
      <p:sp>
        <p:nvSpPr>
          <p:cNvPr id="4" name="TextBox 3"/>
          <p:cNvSpPr txBox="1"/>
          <p:nvPr/>
        </p:nvSpPr>
        <p:spPr>
          <a:xfrm>
            <a:off x="447573" y="260648"/>
            <a:ext cx="2403122" cy="769441"/>
          </a:xfrm>
          <a:prstGeom prst="rect">
            <a:avLst/>
          </a:prstGeom>
          <a:noFill/>
        </p:spPr>
        <p:txBody>
          <a:bodyPr wrap="none" rtlCol="0">
            <a:spAutoFit/>
          </a:bodyPr>
          <a:lstStyle/>
          <a:p>
            <a:r>
              <a:rPr lang="fr-FR" sz="4400" dirty="0" smtClean="0"/>
              <a:t>Les grilles</a:t>
            </a:r>
          </a:p>
        </p:txBody>
      </p:sp>
      <p:sp>
        <p:nvSpPr>
          <p:cNvPr id="6" name="TextBox 5"/>
          <p:cNvSpPr txBox="1"/>
          <p:nvPr/>
        </p:nvSpPr>
        <p:spPr>
          <a:xfrm>
            <a:off x="323528" y="1412776"/>
            <a:ext cx="7776864" cy="1569660"/>
          </a:xfrm>
          <a:prstGeom prst="rect">
            <a:avLst/>
          </a:prstGeom>
          <a:noFill/>
        </p:spPr>
        <p:txBody>
          <a:bodyPr wrap="square" rtlCol="0">
            <a:spAutoFit/>
          </a:bodyPr>
          <a:lstStyle/>
          <a:p>
            <a:r>
              <a:rPr lang="fr-FR" sz="2400" dirty="0" smtClean="0"/>
              <a:t>Par contre si je place une division de 10 colonnes avec une autre de 6 colonnes, elles ne pourront tenir sur la même ligne puisque le maximum est une largeur de douze colonnes.</a:t>
            </a:r>
            <a:endParaRPr lang="fr-FR" sz="2400" dirty="0"/>
          </a:p>
        </p:txBody>
      </p:sp>
      <p:sp>
        <p:nvSpPr>
          <p:cNvPr id="7" name="Rectangle 6"/>
          <p:cNvSpPr/>
          <p:nvPr/>
        </p:nvSpPr>
        <p:spPr>
          <a:xfrm>
            <a:off x="539552" y="3212976"/>
            <a:ext cx="7344816"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Rectangle 8"/>
          <p:cNvSpPr/>
          <p:nvPr/>
        </p:nvSpPr>
        <p:spPr>
          <a:xfrm>
            <a:off x="611560" y="3284984"/>
            <a:ext cx="5760640" cy="1368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10 colonnes</a:t>
            </a:r>
            <a:endParaRPr lang="fr-FR" dirty="0"/>
          </a:p>
        </p:txBody>
      </p:sp>
      <p:sp>
        <p:nvSpPr>
          <p:cNvPr id="10" name="Rectangle 9"/>
          <p:cNvSpPr/>
          <p:nvPr/>
        </p:nvSpPr>
        <p:spPr>
          <a:xfrm>
            <a:off x="611560" y="4725144"/>
            <a:ext cx="3240360" cy="1368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6 colonnes</a:t>
            </a:r>
            <a:endParaRPr lang="fr-FR" dirty="0"/>
          </a:p>
        </p:txBody>
      </p:sp>
      <p:sp>
        <p:nvSpPr>
          <p:cNvPr id="11" name="TextBox 10"/>
          <p:cNvSpPr txBox="1"/>
          <p:nvPr/>
        </p:nvSpPr>
        <p:spPr>
          <a:xfrm>
            <a:off x="6228184" y="3585790"/>
            <a:ext cx="1440160" cy="923330"/>
          </a:xfrm>
          <a:prstGeom prst="rect">
            <a:avLst/>
          </a:prstGeom>
          <a:noFill/>
        </p:spPr>
        <p:txBody>
          <a:bodyPr wrap="square" rtlCol="0">
            <a:spAutoFit/>
          </a:bodyPr>
          <a:lstStyle/>
          <a:p>
            <a:pPr algn="ctr"/>
            <a:r>
              <a:rPr lang="fr-FR" dirty="0" smtClean="0"/>
              <a:t>Reste 2 colonnes vides</a:t>
            </a:r>
            <a:endParaRPr lang="fr-FR" dirty="0"/>
          </a:p>
        </p:txBody>
      </p:sp>
      <p:sp>
        <p:nvSpPr>
          <p:cNvPr id="12" name="TextBox 11"/>
          <p:cNvSpPr txBox="1"/>
          <p:nvPr/>
        </p:nvSpPr>
        <p:spPr>
          <a:xfrm>
            <a:off x="4427984" y="5363924"/>
            <a:ext cx="3168352" cy="369332"/>
          </a:xfrm>
          <a:prstGeom prst="rect">
            <a:avLst/>
          </a:prstGeom>
          <a:noFill/>
        </p:spPr>
        <p:txBody>
          <a:bodyPr wrap="square" rtlCol="0">
            <a:spAutoFit/>
          </a:bodyPr>
          <a:lstStyle/>
          <a:p>
            <a:pPr algn="ctr"/>
            <a:r>
              <a:rPr lang="fr-FR" dirty="0" smtClean="0"/>
              <a:t>Reste 6 colonnes vides</a:t>
            </a:r>
            <a:endParaRPr lang="fr-FR" dirty="0"/>
          </a:p>
        </p:txBody>
      </p:sp>
    </p:spTree>
    <p:extLst>
      <p:ext uri="{BB962C8B-B14F-4D97-AF65-F5344CB8AC3E}">
        <p14:creationId xmlns:p14="http://schemas.microsoft.com/office/powerpoint/2010/main" val="25739575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32</a:t>
            </a:fld>
            <a:endParaRPr lang="en-US"/>
          </a:p>
        </p:txBody>
      </p:sp>
      <p:sp>
        <p:nvSpPr>
          <p:cNvPr id="4" name="TextBox 3"/>
          <p:cNvSpPr txBox="1"/>
          <p:nvPr/>
        </p:nvSpPr>
        <p:spPr>
          <a:xfrm>
            <a:off x="447573" y="260648"/>
            <a:ext cx="3706864" cy="769441"/>
          </a:xfrm>
          <a:prstGeom prst="rect">
            <a:avLst/>
          </a:prstGeom>
          <a:noFill/>
        </p:spPr>
        <p:txBody>
          <a:bodyPr wrap="none" rtlCol="0">
            <a:spAutoFit/>
          </a:bodyPr>
          <a:lstStyle/>
          <a:p>
            <a:r>
              <a:rPr lang="fr-FR" sz="4400" dirty="0" smtClean="0"/>
              <a:t>Les grilles : </a:t>
            </a:r>
            <a:r>
              <a:rPr lang="fr-FR" sz="4400" dirty="0" err="1" smtClean="0"/>
              <a:t>row</a:t>
            </a:r>
            <a:endParaRPr lang="fr-FR" sz="4400" dirty="0" smtClean="0"/>
          </a:p>
        </p:txBody>
      </p:sp>
      <p:sp>
        <p:nvSpPr>
          <p:cNvPr id="6" name="TextBox 5"/>
          <p:cNvSpPr txBox="1"/>
          <p:nvPr/>
        </p:nvSpPr>
        <p:spPr>
          <a:xfrm>
            <a:off x="323528" y="1412776"/>
            <a:ext cx="7776864" cy="4154983"/>
          </a:xfrm>
          <a:prstGeom prst="rect">
            <a:avLst/>
          </a:prstGeom>
          <a:noFill/>
        </p:spPr>
        <p:txBody>
          <a:bodyPr wrap="square" rtlCol="0">
            <a:spAutoFit/>
          </a:bodyPr>
          <a:lstStyle/>
          <a:p>
            <a:r>
              <a:rPr lang="fr-FR" sz="2400" dirty="0" smtClean="0"/>
              <a:t>La grille est dynamique et prend automatiquement toute la largeur de l’écran.</a:t>
            </a:r>
          </a:p>
          <a:p>
            <a:endParaRPr lang="fr-FR" sz="2400" dirty="0"/>
          </a:p>
          <a:p>
            <a:r>
              <a:rPr lang="fr-FR" sz="2400" dirty="0" smtClean="0"/>
              <a:t>Pour créer une colonne et ensuite donner une taille aux éléments à l’intérieur. Il faut commencer par créer une ligne : </a:t>
            </a:r>
            <a:r>
              <a:rPr lang="fr-FR" sz="2400" dirty="0" err="1" smtClean="0"/>
              <a:t>raw</a:t>
            </a:r>
            <a:r>
              <a:rPr lang="fr-FR" sz="2400" dirty="0" smtClean="0"/>
              <a:t>.</a:t>
            </a:r>
          </a:p>
          <a:p>
            <a:endParaRPr lang="fr-FR" sz="2400" dirty="0"/>
          </a:p>
          <a:p>
            <a:r>
              <a:rPr lang="fr-FR" sz="2400" b="1" dirty="0" smtClean="0">
                <a:solidFill>
                  <a:srgbClr val="3366FF"/>
                </a:solidFill>
              </a:rPr>
              <a:t>	&lt;section class='</a:t>
            </a:r>
            <a:r>
              <a:rPr lang="fr-FR" sz="2400" b="1" dirty="0" err="1" smtClean="0">
                <a:solidFill>
                  <a:srgbClr val="3366FF"/>
                </a:solidFill>
              </a:rPr>
              <a:t>row</a:t>
            </a:r>
            <a:r>
              <a:rPr lang="fr-FR" sz="2400" b="1" dirty="0" smtClean="0">
                <a:solidFill>
                  <a:srgbClr val="3366FF"/>
                </a:solidFill>
              </a:rPr>
              <a:t>'&gt;</a:t>
            </a:r>
          </a:p>
          <a:p>
            <a:r>
              <a:rPr lang="fr-FR" sz="2400" b="1" dirty="0" smtClean="0">
                <a:solidFill>
                  <a:srgbClr val="3366FF"/>
                </a:solidFill>
              </a:rPr>
              <a:t>		&lt;div&gt;Exemple&lt;/div&gt;</a:t>
            </a:r>
          </a:p>
          <a:p>
            <a:r>
              <a:rPr lang="fr-FR" sz="2400" b="1" dirty="0" smtClean="0">
                <a:solidFill>
                  <a:srgbClr val="3366FF"/>
                </a:solidFill>
              </a:rPr>
              <a:t>		&lt;div&gt;Hello world&lt;/div&gt;</a:t>
            </a:r>
          </a:p>
          <a:p>
            <a:r>
              <a:rPr lang="fr-FR" sz="2400" b="1" dirty="0" smtClean="0">
                <a:solidFill>
                  <a:srgbClr val="3366FF"/>
                </a:solidFill>
              </a:rPr>
              <a:t>	&lt;/section&gt;</a:t>
            </a:r>
            <a:endParaRPr lang="fr-FR" sz="2400" b="1" dirty="0">
              <a:solidFill>
                <a:srgbClr val="3366FF"/>
              </a:solidFill>
            </a:endParaRPr>
          </a:p>
        </p:txBody>
      </p:sp>
    </p:spTree>
    <p:extLst>
      <p:ext uri="{BB962C8B-B14F-4D97-AF65-F5344CB8AC3E}">
        <p14:creationId xmlns:p14="http://schemas.microsoft.com/office/powerpoint/2010/main" val="20316483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33</a:t>
            </a:fld>
            <a:endParaRPr lang="en-US"/>
          </a:p>
        </p:txBody>
      </p:sp>
      <p:sp>
        <p:nvSpPr>
          <p:cNvPr id="4" name="TextBox 3"/>
          <p:cNvSpPr txBox="1"/>
          <p:nvPr/>
        </p:nvSpPr>
        <p:spPr>
          <a:xfrm>
            <a:off x="447573" y="260648"/>
            <a:ext cx="4928778" cy="769441"/>
          </a:xfrm>
          <a:prstGeom prst="rect">
            <a:avLst/>
          </a:prstGeom>
          <a:noFill/>
        </p:spPr>
        <p:txBody>
          <a:bodyPr wrap="none" rtlCol="0">
            <a:spAutoFit/>
          </a:bodyPr>
          <a:lstStyle/>
          <a:p>
            <a:r>
              <a:rPr lang="fr-FR" sz="4400" dirty="0" smtClean="0"/>
              <a:t>Les grilles :col-md-xx</a:t>
            </a:r>
          </a:p>
        </p:txBody>
      </p:sp>
      <p:sp>
        <p:nvSpPr>
          <p:cNvPr id="6" name="TextBox 5"/>
          <p:cNvSpPr txBox="1"/>
          <p:nvPr/>
        </p:nvSpPr>
        <p:spPr>
          <a:xfrm>
            <a:off x="323528" y="1412776"/>
            <a:ext cx="7776864" cy="3416320"/>
          </a:xfrm>
          <a:prstGeom prst="rect">
            <a:avLst/>
          </a:prstGeom>
          <a:noFill/>
        </p:spPr>
        <p:txBody>
          <a:bodyPr wrap="square" rtlCol="0">
            <a:spAutoFit/>
          </a:bodyPr>
          <a:lstStyle/>
          <a:p>
            <a:r>
              <a:rPr lang="fr-FR" sz="2400" dirty="0" smtClean="0"/>
              <a:t>Ensuite je peux rajouter la largeur des éléments de cette ligne grâce à col-md-[suivi de la valeur en nombre].</a:t>
            </a:r>
          </a:p>
          <a:p>
            <a:endParaRPr lang="fr-FR" sz="2400" dirty="0"/>
          </a:p>
          <a:p>
            <a:r>
              <a:rPr lang="fr-FR" sz="2400" dirty="0" smtClean="0"/>
              <a:t>Par exemple</a:t>
            </a:r>
          </a:p>
          <a:p>
            <a:endParaRPr lang="fr-FR" sz="2400" dirty="0"/>
          </a:p>
          <a:p>
            <a:r>
              <a:rPr lang="fr-FR" sz="2400" b="1" dirty="0">
                <a:solidFill>
                  <a:srgbClr val="3366FF"/>
                </a:solidFill>
              </a:rPr>
              <a:t>	&lt;section class='</a:t>
            </a:r>
            <a:r>
              <a:rPr lang="fr-FR" sz="2400" b="1" dirty="0" err="1">
                <a:solidFill>
                  <a:srgbClr val="3366FF"/>
                </a:solidFill>
              </a:rPr>
              <a:t>row</a:t>
            </a:r>
            <a:r>
              <a:rPr lang="fr-FR" sz="2400" b="1" dirty="0">
                <a:solidFill>
                  <a:srgbClr val="3366FF"/>
                </a:solidFill>
              </a:rPr>
              <a:t>'&gt;</a:t>
            </a:r>
          </a:p>
          <a:p>
            <a:r>
              <a:rPr lang="fr-FR" sz="2400" b="1" dirty="0">
                <a:solidFill>
                  <a:srgbClr val="3366FF"/>
                </a:solidFill>
              </a:rPr>
              <a:t>	</a:t>
            </a:r>
            <a:r>
              <a:rPr lang="fr-FR" sz="2400" b="1" dirty="0" smtClean="0">
                <a:solidFill>
                  <a:srgbClr val="3366FF"/>
                </a:solidFill>
              </a:rPr>
              <a:t>	&lt;div class</a:t>
            </a:r>
            <a:r>
              <a:rPr lang="fr-FR" sz="2400" b="1" dirty="0">
                <a:solidFill>
                  <a:srgbClr val="3366FF"/>
                </a:solidFill>
              </a:rPr>
              <a:t>='col-md-4'&gt;Exemple&lt;</a:t>
            </a:r>
            <a:r>
              <a:rPr lang="fr-FR" sz="2400" b="1" dirty="0" smtClean="0">
                <a:solidFill>
                  <a:srgbClr val="3366FF"/>
                </a:solidFill>
              </a:rPr>
              <a:t>/div&gt;</a:t>
            </a:r>
            <a:endParaRPr lang="fr-FR" sz="2400" b="1" dirty="0">
              <a:solidFill>
                <a:srgbClr val="3366FF"/>
              </a:solidFill>
            </a:endParaRPr>
          </a:p>
          <a:p>
            <a:r>
              <a:rPr lang="fr-FR" sz="2400" b="1" dirty="0">
                <a:solidFill>
                  <a:srgbClr val="3366FF"/>
                </a:solidFill>
              </a:rPr>
              <a:t>	</a:t>
            </a:r>
            <a:r>
              <a:rPr lang="fr-FR" sz="2400" b="1" dirty="0" smtClean="0">
                <a:solidFill>
                  <a:srgbClr val="3366FF"/>
                </a:solidFill>
              </a:rPr>
              <a:t>	&lt;div class</a:t>
            </a:r>
            <a:r>
              <a:rPr lang="fr-FR" sz="2400" b="1" dirty="0">
                <a:solidFill>
                  <a:srgbClr val="3366FF"/>
                </a:solidFill>
              </a:rPr>
              <a:t>='col-md-8'&gt;Hello world&lt;</a:t>
            </a:r>
            <a:r>
              <a:rPr lang="fr-FR" sz="2400" b="1" dirty="0" smtClean="0">
                <a:solidFill>
                  <a:srgbClr val="3366FF"/>
                </a:solidFill>
              </a:rPr>
              <a:t>/div&gt;</a:t>
            </a:r>
            <a:endParaRPr lang="fr-FR" sz="2400" b="1" dirty="0">
              <a:solidFill>
                <a:srgbClr val="3366FF"/>
              </a:solidFill>
            </a:endParaRPr>
          </a:p>
          <a:p>
            <a:r>
              <a:rPr lang="fr-FR" sz="2400" b="1" dirty="0">
                <a:solidFill>
                  <a:srgbClr val="3366FF"/>
                </a:solidFill>
              </a:rPr>
              <a:t>	&lt;/section&gt;</a:t>
            </a:r>
          </a:p>
        </p:txBody>
      </p:sp>
    </p:spTree>
    <p:extLst>
      <p:ext uri="{BB962C8B-B14F-4D97-AF65-F5344CB8AC3E}">
        <p14:creationId xmlns:p14="http://schemas.microsoft.com/office/powerpoint/2010/main" val="40592445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34</a:t>
            </a:fld>
            <a:endParaRPr lang="en-US"/>
          </a:p>
        </p:txBody>
      </p:sp>
      <p:sp>
        <p:nvSpPr>
          <p:cNvPr id="4" name="TextBox 3"/>
          <p:cNvSpPr txBox="1"/>
          <p:nvPr/>
        </p:nvSpPr>
        <p:spPr>
          <a:xfrm>
            <a:off x="447573" y="260648"/>
            <a:ext cx="2403122" cy="769441"/>
          </a:xfrm>
          <a:prstGeom prst="rect">
            <a:avLst/>
          </a:prstGeom>
          <a:noFill/>
        </p:spPr>
        <p:txBody>
          <a:bodyPr wrap="none" rtlCol="0">
            <a:spAutoFit/>
          </a:bodyPr>
          <a:lstStyle/>
          <a:p>
            <a:r>
              <a:rPr lang="fr-FR" sz="4400" dirty="0" smtClean="0"/>
              <a:t>Les grilles</a:t>
            </a:r>
          </a:p>
        </p:txBody>
      </p:sp>
      <p:pic>
        <p:nvPicPr>
          <p:cNvPr id="5" name="Picture 4" descr="Capture d’écran 2014-01-06 à 02.3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19995"/>
            <a:ext cx="7259860" cy="500893"/>
          </a:xfrm>
          <a:prstGeom prst="rect">
            <a:avLst/>
          </a:prstGeom>
        </p:spPr>
      </p:pic>
      <p:sp>
        <p:nvSpPr>
          <p:cNvPr id="7" name="TextBox 6"/>
          <p:cNvSpPr txBox="1"/>
          <p:nvPr/>
        </p:nvSpPr>
        <p:spPr>
          <a:xfrm>
            <a:off x="467544" y="3164776"/>
            <a:ext cx="6912768" cy="1200328"/>
          </a:xfrm>
          <a:prstGeom prst="rect">
            <a:avLst/>
          </a:prstGeom>
          <a:noFill/>
        </p:spPr>
        <p:txBody>
          <a:bodyPr wrap="square" rtlCol="0">
            <a:spAutoFit/>
          </a:bodyPr>
          <a:lstStyle/>
          <a:p>
            <a:r>
              <a:rPr lang="fr-FR" sz="2400" dirty="0" smtClean="0"/>
              <a:t>Pour changer les largeurs des </a:t>
            </a:r>
            <a:r>
              <a:rPr lang="fr-FR" sz="2400" dirty="0" err="1" smtClean="0"/>
              <a:t>élements</a:t>
            </a:r>
            <a:r>
              <a:rPr lang="fr-FR" sz="2400" dirty="0" smtClean="0"/>
              <a:t> il suffit de changer la valeur des col-md en se rappelant toujours la règle des douze colonnes.</a:t>
            </a:r>
            <a:endParaRPr lang="fr-FR" sz="2400" dirty="0"/>
          </a:p>
        </p:txBody>
      </p:sp>
    </p:spTree>
    <p:extLst>
      <p:ext uri="{BB962C8B-B14F-4D97-AF65-F5344CB8AC3E}">
        <p14:creationId xmlns:p14="http://schemas.microsoft.com/office/powerpoint/2010/main" val="19047326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35</a:t>
            </a:fld>
            <a:endParaRPr lang="en-US"/>
          </a:p>
        </p:txBody>
      </p:sp>
      <p:sp>
        <p:nvSpPr>
          <p:cNvPr id="4" name="TextBox 3"/>
          <p:cNvSpPr txBox="1"/>
          <p:nvPr/>
        </p:nvSpPr>
        <p:spPr>
          <a:xfrm>
            <a:off x="447573" y="260648"/>
            <a:ext cx="5004545" cy="769441"/>
          </a:xfrm>
          <a:prstGeom prst="rect">
            <a:avLst/>
          </a:prstGeom>
          <a:noFill/>
        </p:spPr>
        <p:txBody>
          <a:bodyPr wrap="none" rtlCol="0">
            <a:spAutoFit/>
          </a:bodyPr>
          <a:lstStyle/>
          <a:p>
            <a:r>
              <a:rPr lang="fr-FR" sz="4400" dirty="0" smtClean="0"/>
              <a:t>Les grilles : container</a:t>
            </a:r>
          </a:p>
        </p:txBody>
      </p:sp>
      <p:sp>
        <p:nvSpPr>
          <p:cNvPr id="7" name="TextBox 6"/>
          <p:cNvSpPr txBox="1"/>
          <p:nvPr/>
        </p:nvSpPr>
        <p:spPr>
          <a:xfrm>
            <a:off x="395536" y="1556792"/>
            <a:ext cx="7416824" cy="4524315"/>
          </a:xfrm>
          <a:prstGeom prst="rect">
            <a:avLst/>
          </a:prstGeom>
          <a:noFill/>
        </p:spPr>
        <p:txBody>
          <a:bodyPr wrap="square" rtlCol="0">
            <a:spAutoFit/>
          </a:bodyPr>
          <a:lstStyle/>
          <a:p>
            <a:r>
              <a:rPr lang="fr-FR" sz="2400" dirty="0" smtClean="0"/>
              <a:t>Pour que les grilles s’affichent correctement, il faut placer les lignes dans un objet container.</a:t>
            </a:r>
          </a:p>
          <a:p>
            <a:endParaRPr lang="fr-FR" sz="2400" dirty="0"/>
          </a:p>
          <a:p>
            <a:endParaRPr lang="fr-FR" sz="2400" dirty="0"/>
          </a:p>
          <a:p>
            <a:r>
              <a:rPr lang="fr-FR" sz="2400" b="1" dirty="0">
                <a:solidFill>
                  <a:srgbClr val="3366FF"/>
                </a:solidFill>
              </a:rPr>
              <a:t>&lt;body class='container'&gt;</a:t>
            </a:r>
          </a:p>
          <a:p>
            <a:r>
              <a:rPr lang="fr-FR" sz="2400" b="1" dirty="0">
                <a:solidFill>
                  <a:srgbClr val="3366FF"/>
                </a:solidFill>
              </a:rPr>
              <a:t>	&lt;section class='</a:t>
            </a:r>
            <a:r>
              <a:rPr lang="fr-FR" sz="2400" b="1" dirty="0" err="1">
                <a:solidFill>
                  <a:srgbClr val="3366FF"/>
                </a:solidFill>
              </a:rPr>
              <a:t>row</a:t>
            </a:r>
            <a:r>
              <a:rPr lang="fr-FR" sz="2400" b="1" dirty="0">
                <a:solidFill>
                  <a:srgbClr val="3366FF"/>
                </a:solidFill>
              </a:rPr>
              <a:t>'&gt;</a:t>
            </a:r>
          </a:p>
          <a:p>
            <a:r>
              <a:rPr lang="fr-FR" sz="2400" b="1" dirty="0">
                <a:solidFill>
                  <a:srgbClr val="3366FF"/>
                </a:solidFill>
              </a:rPr>
              <a:t>		&lt;div id='div1' class='col-md-4'&gt;Exemple&lt;/div&gt;</a:t>
            </a:r>
          </a:p>
          <a:p>
            <a:r>
              <a:rPr lang="fr-FR" sz="2400" b="1" dirty="0">
                <a:solidFill>
                  <a:srgbClr val="3366FF"/>
                </a:solidFill>
              </a:rPr>
              <a:t>		&lt;div id='div2' class='col-md-8'&gt;Hello world&lt;/div&gt;</a:t>
            </a:r>
          </a:p>
          <a:p>
            <a:r>
              <a:rPr lang="fr-FR" sz="2400" b="1" dirty="0">
                <a:solidFill>
                  <a:srgbClr val="3366FF"/>
                </a:solidFill>
              </a:rPr>
              <a:t>	&lt;/section&gt;</a:t>
            </a:r>
          </a:p>
          <a:p>
            <a:r>
              <a:rPr lang="fr-FR" sz="2400" b="1" dirty="0">
                <a:solidFill>
                  <a:srgbClr val="3366FF"/>
                </a:solidFill>
              </a:rPr>
              <a:t>&lt;/body&gt;</a:t>
            </a:r>
          </a:p>
          <a:p>
            <a:endParaRPr lang="fr-FR" sz="2400" dirty="0"/>
          </a:p>
          <a:p>
            <a:endParaRPr lang="fr-FR" sz="2400" dirty="0"/>
          </a:p>
        </p:txBody>
      </p:sp>
    </p:spTree>
    <p:extLst>
      <p:ext uri="{BB962C8B-B14F-4D97-AF65-F5344CB8AC3E}">
        <p14:creationId xmlns:p14="http://schemas.microsoft.com/office/powerpoint/2010/main" val="42702484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36</a:t>
            </a:fld>
            <a:endParaRPr lang="en-US"/>
          </a:p>
        </p:txBody>
      </p:sp>
      <p:sp>
        <p:nvSpPr>
          <p:cNvPr id="4" name="TextBox 3"/>
          <p:cNvSpPr txBox="1"/>
          <p:nvPr/>
        </p:nvSpPr>
        <p:spPr>
          <a:xfrm>
            <a:off x="447573" y="260648"/>
            <a:ext cx="2403122" cy="769441"/>
          </a:xfrm>
          <a:prstGeom prst="rect">
            <a:avLst/>
          </a:prstGeom>
          <a:noFill/>
        </p:spPr>
        <p:txBody>
          <a:bodyPr wrap="none" rtlCol="0">
            <a:spAutoFit/>
          </a:bodyPr>
          <a:lstStyle/>
          <a:p>
            <a:r>
              <a:rPr lang="fr-FR" sz="4400" dirty="0" smtClean="0"/>
              <a:t>Les grilles</a:t>
            </a:r>
          </a:p>
        </p:txBody>
      </p:sp>
      <p:pic>
        <p:nvPicPr>
          <p:cNvPr id="9" name="Picture 8"/>
          <p:cNvPicPr>
            <a:picLocks noChangeAspect="1"/>
          </p:cNvPicPr>
          <p:nvPr/>
        </p:nvPicPr>
        <p:blipFill>
          <a:blip r:embed="rId2"/>
          <a:stretch>
            <a:fillRect/>
          </a:stretch>
        </p:blipFill>
        <p:spPr>
          <a:xfrm>
            <a:off x="971600" y="1412776"/>
            <a:ext cx="6264696" cy="4927568"/>
          </a:xfrm>
          <a:prstGeom prst="rect">
            <a:avLst/>
          </a:prstGeom>
        </p:spPr>
      </p:pic>
    </p:spTree>
    <p:extLst>
      <p:ext uri="{BB962C8B-B14F-4D97-AF65-F5344CB8AC3E}">
        <p14:creationId xmlns:p14="http://schemas.microsoft.com/office/powerpoint/2010/main" val="32872413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80112" y="3501008"/>
            <a:ext cx="1512168" cy="31683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7" name="Rectangle 6"/>
          <p:cNvSpPr/>
          <p:nvPr/>
        </p:nvSpPr>
        <p:spPr>
          <a:xfrm>
            <a:off x="683568" y="3501008"/>
            <a:ext cx="4896544" cy="316835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
        <p:nvSpPr>
          <p:cNvPr id="2" name="Slide Number Placeholder 1"/>
          <p:cNvSpPr>
            <a:spLocks noGrp="1"/>
          </p:cNvSpPr>
          <p:nvPr>
            <p:ph type="sldNum" sz="quarter" idx="12"/>
          </p:nvPr>
        </p:nvSpPr>
        <p:spPr/>
        <p:txBody>
          <a:bodyPr/>
          <a:lstStyle/>
          <a:p>
            <a:fld id="{6E2D2B3B-882E-40F3-A32F-6DD516915044}" type="slidenum">
              <a:rPr lang="en-US" smtClean="0"/>
              <a:pPr/>
              <a:t>37</a:t>
            </a:fld>
            <a:endParaRPr lang="en-US"/>
          </a:p>
        </p:txBody>
      </p:sp>
      <p:sp>
        <p:nvSpPr>
          <p:cNvPr id="4" name="TextBox 3"/>
          <p:cNvSpPr txBox="1"/>
          <p:nvPr/>
        </p:nvSpPr>
        <p:spPr>
          <a:xfrm>
            <a:off x="447573" y="260648"/>
            <a:ext cx="5836328" cy="769441"/>
          </a:xfrm>
          <a:prstGeom prst="rect">
            <a:avLst/>
          </a:prstGeom>
          <a:noFill/>
        </p:spPr>
        <p:txBody>
          <a:bodyPr wrap="none" rtlCol="0">
            <a:spAutoFit/>
          </a:bodyPr>
          <a:lstStyle/>
          <a:p>
            <a:r>
              <a:rPr lang="fr-FR" sz="4400" dirty="0" smtClean="0"/>
              <a:t>Les grilles : mise en page</a:t>
            </a:r>
          </a:p>
        </p:txBody>
      </p:sp>
      <p:pic>
        <p:nvPicPr>
          <p:cNvPr id="14" name="Picture 13"/>
          <p:cNvPicPr>
            <a:picLocks noChangeAspect="1"/>
          </p:cNvPicPr>
          <p:nvPr/>
        </p:nvPicPr>
        <p:blipFill>
          <a:blip r:embed="rId2"/>
          <a:stretch>
            <a:fillRect/>
          </a:stretch>
        </p:blipFill>
        <p:spPr>
          <a:xfrm>
            <a:off x="827584" y="3645024"/>
            <a:ext cx="6317782" cy="2880320"/>
          </a:xfrm>
          <a:prstGeom prst="rect">
            <a:avLst/>
          </a:prstGeom>
        </p:spPr>
      </p:pic>
      <p:sp>
        <p:nvSpPr>
          <p:cNvPr id="5" name="TextBox 4"/>
          <p:cNvSpPr txBox="1"/>
          <p:nvPr/>
        </p:nvSpPr>
        <p:spPr>
          <a:xfrm>
            <a:off x="251520" y="1340768"/>
            <a:ext cx="7776864" cy="1938992"/>
          </a:xfrm>
          <a:prstGeom prst="rect">
            <a:avLst/>
          </a:prstGeom>
          <a:noFill/>
        </p:spPr>
        <p:txBody>
          <a:bodyPr wrap="square" rtlCol="0">
            <a:spAutoFit/>
          </a:bodyPr>
          <a:lstStyle/>
          <a:p>
            <a:r>
              <a:rPr lang="fr-FR" sz="2400" dirty="0" smtClean="0"/>
              <a:t>Pour des mises en page complètes, il faut donc créer successivement plusieurs colonnes.</a:t>
            </a:r>
          </a:p>
          <a:p>
            <a:endParaRPr lang="fr-FR" sz="2400" dirty="0"/>
          </a:p>
          <a:p>
            <a:r>
              <a:rPr lang="fr-FR" sz="2400" dirty="0" smtClean="0"/>
              <a:t>Dans notre exemple, nous devons créer un premier </a:t>
            </a:r>
            <a:r>
              <a:rPr lang="fr-FR" sz="2400" dirty="0" err="1" smtClean="0"/>
              <a:t>row</a:t>
            </a:r>
            <a:r>
              <a:rPr lang="fr-FR" sz="2400" dirty="0" smtClean="0"/>
              <a:t> pour différencier la partie de gauche de celle de droite.</a:t>
            </a:r>
            <a:endParaRPr lang="fr-FR" sz="2400" dirty="0"/>
          </a:p>
        </p:txBody>
      </p:sp>
    </p:spTree>
    <p:extLst>
      <p:ext uri="{BB962C8B-B14F-4D97-AF65-F5344CB8AC3E}">
        <p14:creationId xmlns:p14="http://schemas.microsoft.com/office/powerpoint/2010/main" val="15288657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38</a:t>
            </a:fld>
            <a:endParaRPr lang="en-US"/>
          </a:p>
        </p:txBody>
      </p:sp>
      <p:sp>
        <p:nvSpPr>
          <p:cNvPr id="4" name="TextBox 3"/>
          <p:cNvSpPr txBox="1"/>
          <p:nvPr/>
        </p:nvSpPr>
        <p:spPr>
          <a:xfrm>
            <a:off x="447573" y="260648"/>
            <a:ext cx="5836328" cy="769441"/>
          </a:xfrm>
          <a:prstGeom prst="rect">
            <a:avLst/>
          </a:prstGeom>
          <a:noFill/>
        </p:spPr>
        <p:txBody>
          <a:bodyPr wrap="none" rtlCol="0">
            <a:spAutoFit/>
          </a:bodyPr>
          <a:lstStyle/>
          <a:p>
            <a:r>
              <a:rPr lang="fr-FR" sz="4400" dirty="0" smtClean="0"/>
              <a:t>Les grilles : mise en page</a:t>
            </a:r>
          </a:p>
        </p:txBody>
      </p:sp>
      <p:pic>
        <p:nvPicPr>
          <p:cNvPr id="14" name="Picture 13"/>
          <p:cNvPicPr>
            <a:picLocks noChangeAspect="1"/>
          </p:cNvPicPr>
          <p:nvPr/>
        </p:nvPicPr>
        <p:blipFill rotWithShape="1">
          <a:blip r:embed="rId2"/>
          <a:srcRect r="25249" b="3502"/>
          <a:stretch/>
        </p:blipFill>
        <p:spPr>
          <a:xfrm>
            <a:off x="1115616" y="3068960"/>
            <a:ext cx="5750399" cy="3384376"/>
          </a:xfrm>
          <a:prstGeom prst="rect">
            <a:avLst/>
          </a:prstGeom>
        </p:spPr>
      </p:pic>
      <p:sp>
        <p:nvSpPr>
          <p:cNvPr id="5" name="TextBox 4"/>
          <p:cNvSpPr txBox="1"/>
          <p:nvPr/>
        </p:nvSpPr>
        <p:spPr>
          <a:xfrm>
            <a:off x="899592" y="1340768"/>
            <a:ext cx="6768752" cy="1569660"/>
          </a:xfrm>
          <a:prstGeom prst="rect">
            <a:avLst/>
          </a:prstGeom>
          <a:noFill/>
        </p:spPr>
        <p:txBody>
          <a:bodyPr wrap="square" rtlCol="0">
            <a:spAutoFit/>
          </a:bodyPr>
          <a:lstStyle/>
          <a:p>
            <a:r>
              <a:rPr lang="fr-FR" sz="2400" dirty="0" smtClean="0"/>
              <a:t>Ensuite il nous faut recréer trois lignes  dans le premier </a:t>
            </a:r>
            <a:r>
              <a:rPr lang="fr-FR" sz="2400" dirty="0" err="1" smtClean="0"/>
              <a:t>row</a:t>
            </a:r>
            <a:r>
              <a:rPr lang="fr-FR" sz="2400" dirty="0" smtClean="0"/>
              <a:t> de gauche, la première occupant 12 colonnes, la seconde avec deux blocs de 4 colonnes chacun, la dernière un seul bloc de 4 colonnes…</a:t>
            </a:r>
            <a:endParaRPr lang="fr-FR" sz="2400" dirty="0"/>
          </a:p>
        </p:txBody>
      </p:sp>
    </p:spTree>
    <p:extLst>
      <p:ext uri="{BB962C8B-B14F-4D97-AF65-F5344CB8AC3E}">
        <p14:creationId xmlns:p14="http://schemas.microsoft.com/office/powerpoint/2010/main" val="10909906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39</a:t>
            </a:fld>
            <a:endParaRPr lang="en-US"/>
          </a:p>
        </p:txBody>
      </p:sp>
      <p:sp>
        <p:nvSpPr>
          <p:cNvPr id="4" name="TextBox 3"/>
          <p:cNvSpPr txBox="1"/>
          <p:nvPr/>
        </p:nvSpPr>
        <p:spPr>
          <a:xfrm>
            <a:off x="447573" y="260648"/>
            <a:ext cx="4126475" cy="769441"/>
          </a:xfrm>
          <a:prstGeom prst="rect">
            <a:avLst/>
          </a:prstGeom>
          <a:noFill/>
        </p:spPr>
        <p:txBody>
          <a:bodyPr wrap="none" rtlCol="0">
            <a:spAutoFit/>
          </a:bodyPr>
          <a:lstStyle/>
          <a:p>
            <a:r>
              <a:rPr lang="fr-FR" sz="4400" dirty="0" smtClean="0"/>
              <a:t>Les grilles : offset</a:t>
            </a:r>
          </a:p>
        </p:txBody>
      </p:sp>
      <p:sp>
        <p:nvSpPr>
          <p:cNvPr id="5" name="TextBox 4"/>
          <p:cNvSpPr txBox="1"/>
          <p:nvPr/>
        </p:nvSpPr>
        <p:spPr>
          <a:xfrm>
            <a:off x="899592" y="1052736"/>
            <a:ext cx="6768752" cy="5632310"/>
          </a:xfrm>
          <a:prstGeom prst="rect">
            <a:avLst/>
          </a:prstGeom>
          <a:noFill/>
        </p:spPr>
        <p:txBody>
          <a:bodyPr wrap="square" rtlCol="0">
            <a:spAutoFit/>
          </a:bodyPr>
          <a:lstStyle/>
          <a:p>
            <a:r>
              <a:rPr lang="fr-FR" sz="2400" dirty="0" smtClean="0"/>
              <a:t>Pour créer des espaces vides entre deux éléments, il suffit d’ajouter au dernier élément concerné :</a:t>
            </a:r>
          </a:p>
          <a:p>
            <a:r>
              <a:rPr lang="fr-FR" sz="2400" b="1" dirty="0" smtClean="0">
                <a:solidFill>
                  <a:srgbClr val="3366FF"/>
                </a:solidFill>
              </a:rPr>
              <a:t>		col</a:t>
            </a:r>
            <a:r>
              <a:rPr lang="fr-FR" sz="2400" b="1" dirty="0">
                <a:solidFill>
                  <a:srgbClr val="3366FF"/>
                </a:solidFill>
              </a:rPr>
              <a:t>-md-offset</a:t>
            </a:r>
            <a:r>
              <a:rPr lang="fr-FR" sz="2400" b="1" dirty="0" smtClean="0">
                <a:solidFill>
                  <a:srgbClr val="3366FF"/>
                </a:solidFill>
              </a:rPr>
              <a:t>-xx</a:t>
            </a:r>
          </a:p>
          <a:p>
            <a:endParaRPr lang="fr-FR" sz="2400" dirty="0"/>
          </a:p>
          <a:p>
            <a:r>
              <a:rPr lang="fr-FR" sz="2400" dirty="0" smtClean="0"/>
              <a:t>Par exemple, pour créer deux éléments de largeur 4 avec un espace vide de 4 qui les sépare :</a:t>
            </a:r>
          </a:p>
          <a:p>
            <a:endParaRPr lang="fr-FR" sz="2400" dirty="0"/>
          </a:p>
          <a:p>
            <a:r>
              <a:rPr lang="fr-FR" sz="2400" b="1" dirty="0">
                <a:solidFill>
                  <a:srgbClr val="3366FF"/>
                </a:solidFill>
              </a:rPr>
              <a:t>&lt;body class='container'&gt;</a:t>
            </a:r>
          </a:p>
          <a:p>
            <a:r>
              <a:rPr lang="fr-FR" sz="2400" b="1" dirty="0">
                <a:solidFill>
                  <a:srgbClr val="3366FF"/>
                </a:solidFill>
              </a:rPr>
              <a:t>	&lt;section class='</a:t>
            </a:r>
            <a:r>
              <a:rPr lang="fr-FR" sz="2400" b="1" dirty="0" err="1">
                <a:solidFill>
                  <a:srgbClr val="3366FF"/>
                </a:solidFill>
              </a:rPr>
              <a:t>row</a:t>
            </a:r>
            <a:r>
              <a:rPr lang="fr-FR" sz="2400" b="1" dirty="0">
                <a:solidFill>
                  <a:srgbClr val="3366FF"/>
                </a:solidFill>
              </a:rPr>
              <a:t>'&gt;</a:t>
            </a:r>
          </a:p>
          <a:p>
            <a:r>
              <a:rPr lang="fr-FR" sz="2400" b="1" dirty="0">
                <a:solidFill>
                  <a:srgbClr val="3366FF"/>
                </a:solidFill>
              </a:rPr>
              <a:t>		&lt;div id='div1' class='col-md-4'&gt;Exemple&lt;/div&gt;</a:t>
            </a:r>
          </a:p>
          <a:p>
            <a:r>
              <a:rPr lang="fr-FR" sz="2400" b="1" dirty="0">
                <a:solidFill>
                  <a:srgbClr val="3366FF"/>
                </a:solidFill>
              </a:rPr>
              <a:t>		&lt;div id='div2' class='col-md-4 col-md-offset-4'&gt;Hello world&lt;/div&gt;</a:t>
            </a:r>
          </a:p>
          <a:p>
            <a:r>
              <a:rPr lang="fr-FR" sz="2400" b="1" dirty="0">
                <a:solidFill>
                  <a:srgbClr val="3366FF"/>
                </a:solidFill>
              </a:rPr>
              <a:t>	&lt;/section&gt;</a:t>
            </a:r>
          </a:p>
          <a:p>
            <a:r>
              <a:rPr lang="fr-FR" sz="2400" b="1" dirty="0">
                <a:solidFill>
                  <a:srgbClr val="3366FF"/>
                </a:solidFill>
              </a:rPr>
              <a:t>&lt;/body&gt;</a:t>
            </a:r>
          </a:p>
        </p:txBody>
      </p:sp>
    </p:spTree>
    <p:extLst>
      <p:ext uri="{BB962C8B-B14F-4D97-AF65-F5344CB8AC3E}">
        <p14:creationId xmlns:p14="http://schemas.microsoft.com/office/powerpoint/2010/main" val="18857460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a:t>
            </a:fld>
            <a:endParaRPr lang="en-US"/>
          </a:p>
        </p:txBody>
      </p:sp>
      <p:sp>
        <p:nvSpPr>
          <p:cNvPr id="4" name="TextBox 3"/>
          <p:cNvSpPr txBox="1"/>
          <p:nvPr/>
        </p:nvSpPr>
        <p:spPr>
          <a:xfrm>
            <a:off x="598968" y="548680"/>
            <a:ext cx="4442492" cy="769441"/>
          </a:xfrm>
          <a:prstGeom prst="rect">
            <a:avLst/>
          </a:prstGeom>
          <a:noFill/>
        </p:spPr>
        <p:txBody>
          <a:bodyPr wrap="none" rtlCol="0">
            <a:spAutoFit/>
          </a:bodyPr>
          <a:lstStyle/>
          <a:p>
            <a:r>
              <a:rPr lang="fr-FR" sz="4400" dirty="0" smtClean="0"/>
              <a:t>Un </a:t>
            </a:r>
            <a:r>
              <a:rPr lang="fr-FR" sz="4400" dirty="0" err="1" smtClean="0"/>
              <a:t>framework</a:t>
            </a:r>
            <a:r>
              <a:rPr lang="fr-FR" sz="4400" dirty="0"/>
              <a:t> </a:t>
            </a:r>
            <a:r>
              <a:rPr lang="fr-FR" sz="4400" dirty="0" smtClean="0"/>
              <a:t>CSS </a:t>
            </a:r>
          </a:p>
        </p:txBody>
      </p:sp>
      <p:sp>
        <p:nvSpPr>
          <p:cNvPr id="3" name="TextBox 2"/>
          <p:cNvSpPr txBox="1"/>
          <p:nvPr/>
        </p:nvSpPr>
        <p:spPr>
          <a:xfrm>
            <a:off x="611560" y="1844824"/>
            <a:ext cx="6912768" cy="1938992"/>
          </a:xfrm>
          <a:prstGeom prst="rect">
            <a:avLst/>
          </a:prstGeom>
          <a:noFill/>
        </p:spPr>
        <p:txBody>
          <a:bodyPr wrap="square" rtlCol="0">
            <a:spAutoFit/>
          </a:bodyPr>
          <a:lstStyle/>
          <a:p>
            <a:r>
              <a:rPr lang="fr-FR" sz="2400" dirty="0" err="1" smtClean="0"/>
              <a:t>Bootstrap</a:t>
            </a:r>
            <a:r>
              <a:rPr lang="fr-FR" sz="2400" dirty="0" smtClean="0"/>
              <a:t> est un </a:t>
            </a:r>
            <a:r>
              <a:rPr lang="fr-FR" sz="2400" dirty="0" err="1" smtClean="0"/>
              <a:t>framework</a:t>
            </a:r>
            <a:r>
              <a:rPr lang="fr-FR" sz="2400" dirty="0" smtClean="0"/>
              <a:t> CSS. Il vise à aider à mettre en forme les pages web.</a:t>
            </a:r>
          </a:p>
          <a:p>
            <a:endParaRPr lang="fr-FR" sz="2400" dirty="0"/>
          </a:p>
          <a:p>
            <a:r>
              <a:rPr lang="fr-FR" sz="2400" dirty="0" smtClean="0"/>
              <a:t>Il existe d’autres </a:t>
            </a:r>
            <a:r>
              <a:rPr lang="fr-FR" sz="2400" dirty="0" err="1" smtClean="0"/>
              <a:t>frameworks</a:t>
            </a:r>
            <a:r>
              <a:rPr lang="fr-FR" sz="2400" dirty="0" smtClean="0"/>
              <a:t> </a:t>
            </a:r>
            <a:r>
              <a:rPr lang="fr-FR" sz="2400" dirty="0" err="1" smtClean="0"/>
              <a:t>css</a:t>
            </a:r>
            <a:r>
              <a:rPr lang="fr-FR" sz="2400" dirty="0" smtClean="0"/>
              <a:t> comme par exemple : </a:t>
            </a:r>
            <a:r>
              <a:rPr lang="fr-FR" sz="2400" dirty="0" err="1" smtClean="0"/>
              <a:t>Blueprint</a:t>
            </a:r>
            <a:r>
              <a:rPr lang="fr-FR" sz="2400" dirty="0" smtClean="0"/>
              <a:t>, 960 </a:t>
            </a:r>
            <a:r>
              <a:rPr lang="fr-FR" sz="2400" dirty="0" err="1" smtClean="0"/>
              <a:t>Grid</a:t>
            </a:r>
            <a:r>
              <a:rPr lang="fr-FR" sz="2400" dirty="0" smtClean="0"/>
              <a:t> System, </a:t>
            </a:r>
            <a:r>
              <a:rPr lang="fr-FR" sz="2400" dirty="0" err="1" smtClean="0"/>
              <a:t>inuit.css</a:t>
            </a:r>
            <a:r>
              <a:rPr lang="fr-FR" sz="2400" dirty="0" smtClean="0"/>
              <a:t>….</a:t>
            </a:r>
            <a:endParaRPr lang="fr-FR" sz="2400" dirty="0"/>
          </a:p>
        </p:txBody>
      </p:sp>
      <p:pic>
        <p:nvPicPr>
          <p:cNvPr id="8" name="Picture 7"/>
          <p:cNvPicPr>
            <a:picLocks noChangeAspect="1"/>
          </p:cNvPicPr>
          <p:nvPr/>
        </p:nvPicPr>
        <p:blipFill>
          <a:blip r:embed="rId2"/>
          <a:stretch>
            <a:fillRect/>
          </a:stretch>
        </p:blipFill>
        <p:spPr>
          <a:xfrm>
            <a:off x="611560" y="4149080"/>
            <a:ext cx="3456384" cy="2501900"/>
          </a:xfrm>
          <a:prstGeom prst="rect">
            <a:avLst/>
          </a:prstGeom>
        </p:spPr>
      </p:pic>
      <p:pic>
        <p:nvPicPr>
          <p:cNvPr id="9" name="Picture 8"/>
          <p:cNvPicPr>
            <a:picLocks noChangeAspect="1"/>
          </p:cNvPicPr>
          <p:nvPr/>
        </p:nvPicPr>
        <p:blipFill>
          <a:blip r:embed="rId3"/>
          <a:stretch>
            <a:fillRect/>
          </a:stretch>
        </p:blipFill>
        <p:spPr>
          <a:xfrm>
            <a:off x="4283968" y="4149080"/>
            <a:ext cx="3232947" cy="872232"/>
          </a:xfrm>
          <a:prstGeom prst="rect">
            <a:avLst/>
          </a:prstGeom>
        </p:spPr>
      </p:pic>
      <p:pic>
        <p:nvPicPr>
          <p:cNvPr id="10" name="Picture 9"/>
          <p:cNvPicPr>
            <a:picLocks noChangeAspect="1"/>
          </p:cNvPicPr>
          <p:nvPr/>
        </p:nvPicPr>
        <p:blipFill>
          <a:blip r:embed="rId4"/>
          <a:stretch>
            <a:fillRect/>
          </a:stretch>
        </p:blipFill>
        <p:spPr>
          <a:xfrm>
            <a:off x="4979640" y="5085184"/>
            <a:ext cx="1896616" cy="1246152"/>
          </a:xfrm>
          <a:prstGeom prst="rect">
            <a:avLst/>
          </a:prstGeom>
        </p:spPr>
      </p:pic>
    </p:spTree>
    <p:extLst>
      <p:ext uri="{BB962C8B-B14F-4D97-AF65-F5344CB8AC3E}">
        <p14:creationId xmlns:p14="http://schemas.microsoft.com/office/powerpoint/2010/main" val="17477716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40</a:t>
            </a:fld>
            <a:endParaRPr lang="en-US"/>
          </a:p>
        </p:txBody>
      </p:sp>
      <p:sp>
        <p:nvSpPr>
          <p:cNvPr id="4" name="TextBox 3"/>
          <p:cNvSpPr txBox="1"/>
          <p:nvPr/>
        </p:nvSpPr>
        <p:spPr>
          <a:xfrm>
            <a:off x="447573" y="260648"/>
            <a:ext cx="4126475" cy="769441"/>
          </a:xfrm>
          <a:prstGeom prst="rect">
            <a:avLst/>
          </a:prstGeom>
          <a:noFill/>
        </p:spPr>
        <p:txBody>
          <a:bodyPr wrap="none" rtlCol="0">
            <a:spAutoFit/>
          </a:bodyPr>
          <a:lstStyle/>
          <a:p>
            <a:r>
              <a:rPr lang="fr-FR" sz="4400" dirty="0" smtClean="0"/>
              <a:t>Les grilles : offset</a:t>
            </a:r>
          </a:p>
        </p:txBody>
      </p:sp>
      <p:pic>
        <p:nvPicPr>
          <p:cNvPr id="3" name="Picture 2" descr="Capture d’écran 2014-01-06 à 03.0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996952"/>
            <a:ext cx="7524328" cy="685194"/>
          </a:xfrm>
          <a:prstGeom prst="rect">
            <a:avLst/>
          </a:prstGeom>
        </p:spPr>
      </p:pic>
      <p:sp>
        <p:nvSpPr>
          <p:cNvPr id="6" name="TextBox 5"/>
          <p:cNvSpPr txBox="1"/>
          <p:nvPr/>
        </p:nvSpPr>
        <p:spPr>
          <a:xfrm>
            <a:off x="611560" y="1916832"/>
            <a:ext cx="2217474" cy="707886"/>
          </a:xfrm>
          <a:prstGeom prst="rect">
            <a:avLst/>
          </a:prstGeom>
          <a:noFill/>
        </p:spPr>
        <p:txBody>
          <a:bodyPr wrap="none" rtlCol="0">
            <a:spAutoFit/>
          </a:bodyPr>
          <a:lstStyle/>
          <a:p>
            <a:r>
              <a:rPr lang="fr-FR" sz="4000" dirty="0" smtClean="0"/>
              <a:t>Col-mid-4</a:t>
            </a:r>
            <a:endParaRPr lang="fr-FR" sz="4000" dirty="0"/>
          </a:p>
        </p:txBody>
      </p:sp>
      <p:sp>
        <p:nvSpPr>
          <p:cNvPr id="7" name="TextBox 6"/>
          <p:cNvSpPr txBox="1"/>
          <p:nvPr/>
        </p:nvSpPr>
        <p:spPr>
          <a:xfrm>
            <a:off x="5508104" y="1916832"/>
            <a:ext cx="2217474" cy="707886"/>
          </a:xfrm>
          <a:prstGeom prst="rect">
            <a:avLst/>
          </a:prstGeom>
          <a:noFill/>
        </p:spPr>
        <p:txBody>
          <a:bodyPr wrap="none" rtlCol="0">
            <a:spAutoFit/>
          </a:bodyPr>
          <a:lstStyle/>
          <a:p>
            <a:r>
              <a:rPr lang="fr-FR" sz="4000" dirty="0" smtClean="0"/>
              <a:t>Col-mid-4</a:t>
            </a:r>
            <a:endParaRPr lang="fr-FR" sz="4000" dirty="0"/>
          </a:p>
        </p:txBody>
      </p:sp>
      <p:sp>
        <p:nvSpPr>
          <p:cNvPr id="9" name="TextBox 8"/>
          <p:cNvSpPr txBox="1"/>
          <p:nvPr/>
        </p:nvSpPr>
        <p:spPr>
          <a:xfrm>
            <a:off x="2470459" y="4077072"/>
            <a:ext cx="3397685" cy="707886"/>
          </a:xfrm>
          <a:prstGeom prst="rect">
            <a:avLst/>
          </a:prstGeom>
          <a:noFill/>
        </p:spPr>
        <p:txBody>
          <a:bodyPr wrap="none" rtlCol="0">
            <a:spAutoFit/>
          </a:bodyPr>
          <a:lstStyle/>
          <a:p>
            <a:r>
              <a:rPr lang="fr-FR" sz="4000" dirty="0"/>
              <a:t>col-md-offset-4</a:t>
            </a:r>
          </a:p>
        </p:txBody>
      </p:sp>
      <p:sp>
        <p:nvSpPr>
          <p:cNvPr id="12" name="Left-Right Arrow 11"/>
          <p:cNvSpPr/>
          <p:nvPr/>
        </p:nvSpPr>
        <p:spPr>
          <a:xfrm>
            <a:off x="2915816" y="3645024"/>
            <a:ext cx="2520280" cy="484632"/>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3809397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41</a:t>
            </a:fld>
            <a:endParaRPr lang="en-US"/>
          </a:p>
        </p:txBody>
      </p:sp>
      <p:sp>
        <p:nvSpPr>
          <p:cNvPr id="4" name="TextBox 3"/>
          <p:cNvSpPr txBox="1"/>
          <p:nvPr/>
        </p:nvSpPr>
        <p:spPr>
          <a:xfrm>
            <a:off x="447573" y="260648"/>
            <a:ext cx="3763620" cy="769441"/>
          </a:xfrm>
          <a:prstGeom prst="rect">
            <a:avLst/>
          </a:prstGeom>
          <a:noFill/>
        </p:spPr>
        <p:txBody>
          <a:bodyPr wrap="none" rtlCol="0">
            <a:spAutoFit/>
          </a:bodyPr>
          <a:lstStyle/>
          <a:p>
            <a:r>
              <a:rPr lang="fr-FR" sz="4400" dirty="0" smtClean="0"/>
              <a:t>Quelques items</a:t>
            </a:r>
          </a:p>
        </p:txBody>
      </p:sp>
      <p:sp>
        <p:nvSpPr>
          <p:cNvPr id="5" name="TextBox 4"/>
          <p:cNvSpPr txBox="1"/>
          <p:nvPr/>
        </p:nvSpPr>
        <p:spPr>
          <a:xfrm>
            <a:off x="827584" y="1556792"/>
            <a:ext cx="6912768" cy="4524315"/>
          </a:xfrm>
          <a:prstGeom prst="rect">
            <a:avLst/>
          </a:prstGeom>
          <a:noFill/>
        </p:spPr>
        <p:txBody>
          <a:bodyPr wrap="square" rtlCol="0">
            <a:spAutoFit/>
          </a:bodyPr>
          <a:lstStyle/>
          <a:p>
            <a:r>
              <a:rPr lang="fr-FR" sz="2400" dirty="0" err="1" smtClean="0"/>
              <a:t>Bootstrap</a:t>
            </a:r>
            <a:r>
              <a:rPr lang="fr-FR" sz="2400" dirty="0" smtClean="0"/>
              <a:t> permet de rajouter des éléments au design soigné. Pour certains éléments le design s’applique directement sans qu’il soit besoin de rajouter de class particulière, c’est le cas pour :</a:t>
            </a:r>
          </a:p>
          <a:p>
            <a:endParaRPr lang="fr-FR" sz="2400" dirty="0"/>
          </a:p>
          <a:p>
            <a:pPr marL="285750" indent="-285750">
              <a:buFont typeface="Arial"/>
              <a:buChar char="•"/>
            </a:pPr>
            <a:r>
              <a:rPr lang="fr-FR" sz="2400" dirty="0" err="1" smtClean="0"/>
              <a:t>Blockquotes</a:t>
            </a:r>
            <a:endParaRPr lang="fr-FR" sz="2400" dirty="0" smtClean="0"/>
          </a:p>
          <a:p>
            <a:pPr marL="285750" indent="-285750">
              <a:buFont typeface="Arial"/>
              <a:buChar char="•"/>
            </a:pPr>
            <a:r>
              <a:rPr lang="fr-FR" sz="2400" dirty="0" smtClean="0"/>
              <a:t>List</a:t>
            </a:r>
          </a:p>
          <a:p>
            <a:pPr marL="285750" indent="-285750">
              <a:buFont typeface="Arial"/>
              <a:buChar char="•"/>
            </a:pPr>
            <a:r>
              <a:rPr lang="fr-FR" sz="2400" dirty="0" smtClean="0"/>
              <a:t>Code</a:t>
            </a:r>
          </a:p>
          <a:p>
            <a:pPr marL="285750" indent="-285750">
              <a:buFont typeface="Arial"/>
              <a:buChar char="•"/>
            </a:pPr>
            <a:r>
              <a:rPr lang="fr-FR" sz="2400" dirty="0" smtClean="0"/>
              <a:t>…</a:t>
            </a:r>
          </a:p>
          <a:p>
            <a:pPr marL="285750" indent="-285750">
              <a:buFont typeface="Arial"/>
              <a:buChar char="•"/>
            </a:pPr>
            <a:endParaRPr lang="fr-FR" sz="2400" dirty="0"/>
          </a:p>
          <a:p>
            <a:r>
              <a:rPr lang="fr-FR" sz="2400" dirty="0" smtClean="0"/>
              <a:t>Toutefois, le </a:t>
            </a:r>
            <a:r>
              <a:rPr lang="fr-FR" sz="2400" dirty="0" err="1" smtClean="0"/>
              <a:t>framework</a:t>
            </a:r>
            <a:r>
              <a:rPr lang="fr-FR" sz="2400" dirty="0" smtClean="0"/>
              <a:t> permet certaines options avec l’usage de classe.</a:t>
            </a:r>
          </a:p>
        </p:txBody>
      </p:sp>
    </p:spTree>
    <p:extLst>
      <p:ext uri="{BB962C8B-B14F-4D97-AF65-F5344CB8AC3E}">
        <p14:creationId xmlns:p14="http://schemas.microsoft.com/office/powerpoint/2010/main" val="18101857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42</a:t>
            </a:fld>
            <a:endParaRPr lang="en-US"/>
          </a:p>
        </p:txBody>
      </p:sp>
      <p:sp>
        <p:nvSpPr>
          <p:cNvPr id="4" name="TextBox 3"/>
          <p:cNvSpPr txBox="1"/>
          <p:nvPr/>
        </p:nvSpPr>
        <p:spPr>
          <a:xfrm>
            <a:off x="447573" y="260648"/>
            <a:ext cx="2773967" cy="769441"/>
          </a:xfrm>
          <a:prstGeom prst="rect">
            <a:avLst/>
          </a:prstGeom>
          <a:noFill/>
        </p:spPr>
        <p:txBody>
          <a:bodyPr wrap="none" rtlCol="0">
            <a:spAutoFit/>
          </a:bodyPr>
          <a:lstStyle/>
          <a:p>
            <a:r>
              <a:rPr lang="fr-FR" sz="4400" dirty="0" err="1" smtClean="0"/>
              <a:t>Blockquote</a:t>
            </a:r>
            <a:endParaRPr lang="fr-FR" sz="4400" dirty="0" smtClean="0"/>
          </a:p>
        </p:txBody>
      </p:sp>
      <p:sp>
        <p:nvSpPr>
          <p:cNvPr id="3" name="TextBox 2"/>
          <p:cNvSpPr txBox="1"/>
          <p:nvPr/>
        </p:nvSpPr>
        <p:spPr>
          <a:xfrm>
            <a:off x="107505" y="1700808"/>
            <a:ext cx="8280919" cy="2308324"/>
          </a:xfrm>
          <a:prstGeom prst="rect">
            <a:avLst/>
          </a:prstGeom>
          <a:noFill/>
        </p:spPr>
        <p:txBody>
          <a:bodyPr wrap="square" rtlCol="0">
            <a:spAutoFit/>
          </a:bodyPr>
          <a:lstStyle/>
          <a:p>
            <a:r>
              <a:rPr lang="fr-FR" sz="2400" b="1" dirty="0">
                <a:solidFill>
                  <a:srgbClr val="3366FF"/>
                </a:solidFill>
              </a:rPr>
              <a:t>&lt;</a:t>
            </a:r>
            <a:r>
              <a:rPr lang="fr-FR" sz="2400" b="1" dirty="0" err="1">
                <a:solidFill>
                  <a:srgbClr val="3366FF"/>
                </a:solidFill>
              </a:rPr>
              <a:t>blockquote</a:t>
            </a:r>
            <a:r>
              <a:rPr lang="fr-FR" sz="2400" b="1" dirty="0">
                <a:solidFill>
                  <a:srgbClr val="3366FF"/>
                </a:solidFill>
              </a:rPr>
              <a:t>&gt; </a:t>
            </a:r>
          </a:p>
          <a:p>
            <a:r>
              <a:rPr lang="fr-FR" sz="2400" b="1" dirty="0" smtClean="0">
                <a:solidFill>
                  <a:srgbClr val="3366FF"/>
                </a:solidFill>
              </a:rPr>
              <a:t>	</a:t>
            </a:r>
          </a:p>
          <a:p>
            <a:r>
              <a:rPr lang="fr-FR" sz="2400" b="1" dirty="0">
                <a:solidFill>
                  <a:srgbClr val="3366FF"/>
                </a:solidFill>
              </a:rPr>
              <a:t>	</a:t>
            </a:r>
            <a:r>
              <a:rPr lang="fr-FR" sz="2400" b="1" dirty="0" smtClean="0">
                <a:solidFill>
                  <a:srgbClr val="3366FF"/>
                </a:solidFill>
              </a:rPr>
              <a:t>&lt;</a:t>
            </a:r>
            <a:r>
              <a:rPr lang="fr-FR" sz="2400" b="1" dirty="0">
                <a:solidFill>
                  <a:srgbClr val="3366FF"/>
                </a:solidFill>
              </a:rPr>
              <a:t>p&gt;</a:t>
            </a:r>
            <a:r>
              <a:rPr lang="fr-FR" sz="2400" b="1" dirty="0" err="1">
                <a:solidFill>
                  <a:srgbClr val="3366FF"/>
                </a:solidFill>
              </a:rPr>
              <a:t>Lorem</a:t>
            </a:r>
            <a:r>
              <a:rPr lang="fr-FR" sz="2400" b="1" dirty="0">
                <a:solidFill>
                  <a:srgbClr val="3366FF"/>
                </a:solidFill>
              </a:rPr>
              <a:t> </a:t>
            </a:r>
            <a:r>
              <a:rPr lang="fr-FR" sz="2400" b="1" dirty="0" err="1">
                <a:solidFill>
                  <a:srgbClr val="3366FF"/>
                </a:solidFill>
              </a:rPr>
              <a:t>ipsum</a:t>
            </a:r>
            <a:r>
              <a:rPr lang="fr-FR" sz="2400" b="1" dirty="0">
                <a:solidFill>
                  <a:srgbClr val="3366FF"/>
                </a:solidFill>
              </a:rPr>
              <a:t> </a:t>
            </a:r>
            <a:r>
              <a:rPr lang="fr-FR" sz="2400" b="1" dirty="0" err="1">
                <a:solidFill>
                  <a:srgbClr val="3366FF"/>
                </a:solidFill>
              </a:rPr>
              <a:t>dolor</a:t>
            </a:r>
            <a:r>
              <a:rPr lang="fr-FR" sz="2400" b="1" dirty="0">
                <a:solidFill>
                  <a:srgbClr val="3366FF"/>
                </a:solidFill>
              </a:rPr>
              <a:t> </a:t>
            </a:r>
            <a:r>
              <a:rPr lang="fr-FR" sz="2400" b="1" dirty="0" err="1">
                <a:solidFill>
                  <a:srgbClr val="3366FF"/>
                </a:solidFill>
              </a:rPr>
              <a:t>sit</a:t>
            </a:r>
            <a:r>
              <a:rPr lang="fr-FR" sz="2400" b="1" dirty="0">
                <a:solidFill>
                  <a:srgbClr val="3366FF"/>
                </a:solidFill>
              </a:rPr>
              <a:t> </a:t>
            </a:r>
            <a:r>
              <a:rPr lang="fr-FR" sz="2400" b="1" dirty="0" err="1">
                <a:solidFill>
                  <a:srgbClr val="3366FF"/>
                </a:solidFill>
              </a:rPr>
              <a:t>amet</a:t>
            </a:r>
            <a:r>
              <a:rPr lang="fr-FR" sz="2400" b="1" dirty="0">
                <a:solidFill>
                  <a:srgbClr val="3366FF"/>
                </a:solidFill>
              </a:rPr>
              <a:t>, </a:t>
            </a:r>
            <a:r>
              <a:rPr lang="fr-FR" sz="2400" b="1" dirty="0" err="1">
                <a:solidFill>
                  <a:srgbClr val="3366FF"/>
                </a:solidFill>
              </a:rPr>
              <a:t>consectetur</a:t>
            </a:r>
            <a:r>
              <a:rPr lang="fr-FR" sz="2400" b="1" dirty="0">
                <a:solidFill>
                  <a:srgbClr val="3366FF"/>
                </a:solidFill>
              </a:rPr>
              <a:t> </a:t>
            </a:r>
            <a:r>
              <a:rPr lang="fr-FR" sz="2400" b="1" dirty="0" err="1">
                <a:solidFill>
                  <a:srgbClr val="3366FF"/>
                </a:solidFill>
              </a:rPr>
              <a:t>adipiscing</a:t>
            </a:r>
            <a:r>
              <a:rPr lang="fr-FR" sz="2400" b="1" dirty="0">
                <a:solidFill>
                  <a:srgbClr val="3366FF"/>
                </a:solidFill>
              </a:rPr>
              <a:t> </a:t>
            </a:r>
            <a:r>
              <a:rPr lang="fr-FR" sz="2400" b="1" dirty="0" err="1">
                <a:solidFill>
                  <a:srgbClr val="3366FF"/>
                </a:solidFill>
              </a:rPr>
              <a:t>elit</a:t>
            </a:r>
            <a:r>
              <a:rPr lang="fr-FR" sz="2400" b="1" dirty="0">
                <a:solidFill>
                  <a:srgbClr val="3366FF"/>
                </a:solidFill>
              </a:rPr>
              <a:t>. </a:t>
            </a:r>
            <a:r>
              <a:rPr lang="fr-FR" sz="2400" b="1" dirty="0" err="1">
                <a:solidFill>
                  <a:srgbClr val="3366FF"/>
                </a:solidFill>
              </a:rPr>
              <a:t>Integer</a:t>
            </a:r>
            <a:r>
              <a:rPr lang="fr-FR" sz="2400" b="1" dirty="0">
                <a:solidFill>
                  <a:srgbClr val="3366FF"/>
                </a:solidFill>
              </a:rPr>
              <a:t> </a:t>
            </a:r>
            <a:r>
              <a:rPr lang="fr-FR" sz="2400" b="1" dirty="0" err="1">
                <a:solidFill>
                  <a:srgbClr val="3366FF"/>
                </a:solidFill>
              </a:rPr>
              <a:t>posuere</a:t>
            </a:r>
            <a:r>
              <a:rPr lang="fr-FR" sz="2400" b="1" dirty="0">
                <a:solidFill>
                  <a:srgbClr val="3366FF"/>
                </a:solidFill>
              </a:rPr>
              <a:t> erat a ante.&lt;/p&gt; </a:t>
            </a:r>
            <a:endParaRPr lang="fr-FR" sz="2400" b="1" dirty="0" smtClean="0">
              <a:solidFill>
                <a:srgbClr val="3366FF"/>
              </a:solidFill>
            </a:endParaRPr>
          </a:p>
          <a:p>
            <a:endParaRPr lang="fr-FR" sz="2400" b="1" dirty="0" smtClean="0">
              <a:solidFill>
                <a:srgbClr val="3366FF"/>
              </a:solidFill>
            </a:endParaRPr>
          </a:p>
          <a:p>
            <a:r>
              <a:rPr lang="fr-FR" sz="2400" b="1" dirty="0" smtClean="0">
                <a:solidFill>
                  <a:srgbClr val="3366FF"/>
                </a:solidFill>
              </a:rPr>
              <a:t>&lt;</a:t>
            </a:r>
            <a:r>
              <a:rPr lang="fr-FR" sz="2400" b="1" dirty="0">
                <a:solidFill>
                  <a:srgbClr val="3366FF"/>
                </a:solidFill>
              </a:rPr>
              <a:t>/</a:t>
            </a:r>
            <a:r>
              <a:rPr lang="fr-FR" sz="2400" b="1" dirty="0" err="1">
                <a:solidFill>
                  <a:srgbClr val="3366FF"/>
                </a:solidFill>
              </a:rPr>
              <a:t>blockquote</a:t>
            </a:r>
            <a:r>
              <a:rPr lang="fr-FR" sz="2400" b="1" dirty="0">
                <a:solidFill>
                  <a:srgbClr val="3366FF"/>
                </a:solidFill>
              </a:rPr>
              <a:t>&gt;</a:t>
            </a:r>
          </a:p>
        </p:txBody>
      </p:sp>
      <p:pic>
        <p:nvPicPr>
          <p:cNvPr id="5" name="Picture 4" descr="Capture d’écran 2014-01-06 à 12.02.51.png"/>
          <p:cNvPicPr>
            <a:picLocks noChangeAspect="1"/>
          </p:cNvPicPr>
          <p:nvPr/>
        </p:nvPicPr>
        <p:blipFill rotWithShape="1">
          <a:blip r:embed="rId2">
            <a:extLst>
              <a:ext uri="{28A0092B-C50C-407E-A947-70E740481C1C}">
                <a14:useLocalDpi xmlns:a14="http://schemas.microsoft.com/office/drawing/2010/main" val="0"/>
              </a:ext>
            </a:extLst>
          </a:blip>
          <a:srcRect l="-1" t="-1" r="15265" b="3211"/>
          <a:stretch/>
        </p:blipFill>
        <p:spPr>
          <a:xfrm>
            <a:off x="611560" y="4293096"/>
            <a:ext cx="7660209" cy="1055078"/>
          </a:xfrm>
          <a:prstGeom prst="rect">
            <a:avLst/>
          </a:prstGeom>
        </p:spPr>
      </p:pic>
    </p:spTree>
    <p:extLst>
      <p:ext uri="{BB962C8B-B14F-4D97-AF65-F5344CB8AC3E}">
        <p14:creationId xmlns:p14="http://schemas.microsoft.com/office/powerpoint/2010/main" val="7631161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43</a:t>
            </a:fld>
            <a:endParaRPr lang="en-US"/>
          </a:p>
        </p:txBody>
      </p:sp>
      <p:sp>
        <p:nvSpPr>
          <p:cNvPr id="4" name="TextBox 3"/>
          <p:cNvSpPr txBox="1"/>
          <p:nvPr/>
        </p:nvSpPr>
        <p:spPr>
          <a:xfrm>
            <a:off x="447573" y="260648"/>
            <a:ext cx="1181759" cy="769441"/>
          </a:xfrm>
          <a:prstGeom prst="rect">
            <a:avLst/>
          </a:prstGeom>
          <a:noFill/>
        </p:spPr>
        <p:txBody>
          <a:bodyPr wrap="none" rtlCol="0">
            <a:spAutoFit/>
          </a:bodyPr>
          <a:lstStyle/>
          <a:p>
            <a:r>
              <a:rPr lang="fr-FR" sz="4400" dirty="0" err="1" smtClean="0"/>
              <a:t>Lists</a:t>
            </a:r>
            <a:endParaRPr lang="fr-FR" sz="4400" dirty="0" smtClean="0"/>
          </a:p>
        </p:txBody>
      </p:sp>
      <p:sp>
        <p:nvSpPr>
          <p:cNvPr id="3" name="TextBox 2"/>
          <p:cNvSpPr txBox="1"/>
          <p:nvPr/>
        </p:nvSpPr>
        <p:spPr>
          <a:xfrm>
            <a:off x="827584" y="1628800"/>
            <a:ext cx="6552727" cy="4524315"/>
          </a:xfrm>
          <a:prstGeom prst="rect">
            <a:avLst/>
          </a:prstGeom>
          <a:noFill/>
        </p:spPr>
        <p:txBody>
          <a:bodyPr wrap="square" rtlCol="0">
            <a:spAutoFit/>
          </a:bodyPr>
          <a:lstStyle/>
          <a:p>
            <a:pPr marL="342900" indent="-342900">
              <a:buFont typeface="Arial"/>
              <a:buChar char="•"/>
            </a:pPr>
            <a:r>
              <a:rPr lang="fr-FR" sz="2400" b="1" dirty="0" err="1" smtClean="0"/>
              <a:t>Unordered</a:t>
            </a:r>
            <a:r>
              <a:rPr lang="fr-FR" sz="2400" dirty="0" smtClean="0"/>
              <a:t> = &lt;</a:t>
            </a:r>
            <a:r>
              <a:rPr lang="fr-FR" sz="2400" dirty="0" err="1" smtClean="0"/>
              <a:t>ul</a:t>
            </a:r>
            <a:r>
              <a:rPr lang="fr-FR" sz="2400" dirty="0" smtClean="0"/>
              <a:t>&gt; </a:t>
            </a:r>
            <a:endParaRPr lang="fr-FR" sz="2400" dirty="0"/>
          </a:p>
          <a:p>
            <a:r>
              <a:rPr lang="fr-FR" sz="2400" dirty="0" smtClean="0"/>
              <a:t> </a:t>
            </a:r>
            <a:r>
              <a:rPr lang="fr-FR" sz="2400" dirty="0"/>
              <a:t>J</a:t>
            </a:r>
            <a:r>
              <a:rPr lang="fr-FR" sz="2400" dirty="0" smtClean="0"/>
              <a:t>uste des points</a:t>
            </a:r>
          </a:p>
          <a:p>
            <a:endParaRPr lang="fr-FR" sz="2400" dirty="0" smtClean="0"/>
          </a:p>
          <a:p>
            <a:pPr marL="342900" indent="-342900">
              <a:buFont typeface="Arial"/>
              <a:buChar char="•"/>
            </a:pPr>
            <a:r>
              <a:rPr lang="fr-FR" sz="2400" b="1" dirty="0" err="1" smtClean="0"/>
              <a:t>Ordered</a:t>
            </a:r>
            <a:r>
              <a:rPr lang="fr-FR" sz="2400" dirty="0" smtClean="0"/>
              <a:t> = &lt;</a:t>
            </a:r>
            <a:r>
              <a:rPr lang="fr-FR" sz="2400" dirty="0" err="1" smtClean="0"/>
              <a:t>ol</a:t>
            </a:r>
            <a:r>
              <a:rPr lang="fr-FR" sz="2400" dirty="0" smtClean="0"/>
              <a:t>&gt;</a:t>
            </a:r>
          </a:p>
          <a:p>
            <a:r>
              <a:rPr lang="fr-FR" sz="2400" dirty="0"/>
              <a:t>D</a:t>
            </a:r>
            <a:r>
              <a:rPr lang="fr-FR" sz="2400" dirty="0" smtClean="0"/>
              <a:t>es nombres</a:t>
            </a:r>
          </a:p>
          <a:p>
            <a:endParaRPr lang="fr-FR" sz="2400" dirty="0" smtClean="0"/>
          </a:p>
          <a:p>
            <a:pPr marL="342900" indent="-342900">
              <a:buFont typeface="Arial"/>
              <a:buChar char="•"/>
            </a:pPr>
            <a:r>
              <a:rPr lang="fr-FR" sz="2400" b="1" dirty="0" err="1" smtClean="0"/>
              <a:t>Unstyled</a:t>
            </a:r>
            <a:r>
              <a:rPr lang="fr-FR" sz="2400" dirty="0" smtClean="0"/>
              <a:t> = &lt;</a:t>
            </a:r>
            <a:r>
              <a:rPr lang="fr-FR" sz="2400" dirty="0" err="1" smtClean="0"/>
              <a:t>ul</a:t>
            </a:r>
            <a:r>
              <a:rPr lang="fr-FR" sz="2400" dirty="0" smtClean="0"/>
              <a:t> class=« </a:t>
            </a:r>
            <a:r>
              <a:rPr lang="fr-FR" sz="2400" dirty="0" err="1" smtClean="0"/>
              <a:t>list-unstyled</a:t>
            </a:r>
            <a:r>
              <a:rPr lang="fr-FR" sz="2400" dirty="0" smtClean="0"/>
              <a:t>» &gt;</a:t>
            </a:r>
          </a:p>
          <a:p>
            <a:r>
              <a:rPr lang="fr-FR" sz="2400" dirty="0"/>
              <a:t>S</a:t>
            </a:r>
            <a:r>
              <a:rPr lang="fr-FR" sz="2400" dirty="0" smtClean="0"/>
              <a:t>ans point ni nombre</a:t>
            </a:r>
          </a:p>
          <a:p>
            <a:endParaRPr lang="fr-FR" sz="2400" dirty="0" smtClean="0"/>
          </a:p>
          <a:p>
            <a:pPr marL="342900" indent="-342900">
              <a:buFont typeface="Arial"/>
              <a:buChar char="•"/>
            </a:pPr>
            <a:r>
              <a:rPr lang="fr-FR" sz="2400" b="1" dirty="0" err="1" smtClean="0"/>
              <a:t>Inline</a:t>
            </a:r>
            <a:r>
              <a:rPr lang="fr-FR" sz="2400" dirty="0" smtClean="0"/>
              <a:t> = &lt;</a:t>
            </a:r>
            <a:r>
              <a:rPr lang="fr-FR" sz="2400" dirty="0" err="1" smtClean="0"/>
              <a:t>ul</a:t>
            </a:r>
            <a:r>
              <a:rPr lang="fr-FR" sz="2400" dirty="0" smtClean="0"/>
              <a:t> class=« </a:t>
            </a:r>
            <a:r>
              <a:rPr lang="fr-FR" sz="2400" dirty="0" err="1" smtClean="0"/>
              <a:t>list-inline</a:t>
            </a:r>
            <a:r>
              <a:rPr lang="fr-FR" sz="2400" dirty="0" smtClean="0"/>
              <a:t> »&gt;</a:t>
            </a:r>
          </a:p>
          <a:p>
            <a:r>
              <a:rPr lang="fr-FR" sz="2400" dirty="0"/>
              <a:t>C</a:t>
            </a:r>
            <a:r>
              <a:rPr lang="fr-FR" sz="2400" dirty="0" smtClean="0"/>
              <a:t>omme son nom l’indique, une liste qui sans retour à la ligne</a:t>
            </a:r>
          </a:p>
        </p:txBody>
      </p:sp>
    </p:spTree>
    <p:extLst>
      <p:ext uri="{BB962C8B-B14F-4D97-AF65-F5344CB8AC3E}">
        <p14:creationId xmlns:p14="http://schemas.microsoft.com/office/powerpoint/2010/main" val="4470144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44</a:t>
            </a:fld>
            <a:endParaRPr lang="en-US"/>
          </a:p>
        </p:txBody>
      </p:sp>
      <p:sp>
        <p:nvSpPr>
          <p:cNvPr id="4" name="TextBox 3"/>
          <p:cNvSpPr txBox="1"/>
          <p:nvPr/>
        </p:nvSpPr>
        <p:spPr>
          <a:xfrm>
            <a:off x="447573" y="260648"/>
            <a:ext cx="4987187" cy="769441"/>
          </a:xfrm>
          <a:prstGeom prst="rect">
            <a:avLst/>
          </a:prstGeom>
          <a:noFill/>
        </p:spPr>
        <p:txBody>
          <a:bodyPr wrap="none" rtlCol="0">
            <a:spAutoFit/>
          </a:bodyPr>
          <a:lstStyle/>
          <a:p>
            <a:r>
              <a:rPr lang="fr-FR" sz="4400" dirty="0" smtClean="0"/>
              <a:t>Exemple : </a:t>
            </a:r>
            <a:r>
              <a:rPr lang="fr-FR" sz="4400" dirty="0" err="1" smtClean="0"/>
              <a:t>unordered</a:t>
            </a:r>
            <a:endParaRPr lang="fr-FR" sz="4400" dirty="0" smtClean="0"/>
          </a:p>
        </p:txBody>
      </p:sp>
      <p:pic>
        <p:nvPicPr>
          <p:cNvPr id="7" name="Picture 6" descr="Capture d’écran 2014-01-06 à 12.08.57.png"/>
          <p:cNvPicPr>
            <a:picLocks noChangeAspect="1"/>
          </p:cNvPicPr>
          <p:nvPr/>
        </p:nvPicPr>
        <p:blipFill rotWithShape="1">
          <a:blip r:embed="rId2">
            <a:extLst>
              <a:ext uri="{28A0092B-C50C-407E-A947-70E740481C1C}">
                <a14:useLocalDpi xmlns:a14="http://schemas.microsoft.com/office/drawing/2010/main" val="0"/>
              </a:ext>
            </a:extLst>
          </a:blip>
          <a:srcRect t="-2851" r="38510"/>
          <a:stretch/>
        </p:blipFill>
        <p:spPr>
          <a:xfrm>
            <a:off x="1403648" y="1700808"/>
            <a:ext cx="6264696" cy="4609626"/>
          </a:xfrm>
          <a:prstGeom prst="rect">
            <a:avLst/>
          </a:prstGeom>
        </p:spPr>
      </p:pic>
    </p:spTree>
    <p:extLst>
      <p:ext uri="{BB962C8B-B14F-4D97-AF65-F5344CB8AC3E}">
        <p14:creationId xmlns:p14="http://schemas.microsoft.com/office/powerpoint/2010/main" val="25388895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45</a:t>
            </a:fld>
            <a:endParaRPr lang="en-US"/>
          </a:p>
        </p:txBody>
      </p:sp>
      <p:sp>
        <p:nvSpPr>
          <p:cNvPr id="4" name="TextBox 3"/>
          <p:cNvSpPr txBox="1"/>
          <p:nvPr/>
        </p:nvSpPr>
        <p:spPr>
          <a:xfrm>
            <a:off x="447573" y="260648"/>
            <a:ext cx="2774242" cy="769441"/>
          </a:xfrm>
          <a:prstGeom prst="rect">
            <a:avLst/>
          </a:prstGeom>
          <a:noFill/>
        </p:spPr>
        <p:txBody>
          <a:bodyPr wrap="none" rtlCol="0">
            <a:spAutoFit/>
          </a:bodyPr>
          <a:lstStyle/>
          <a:p>
            <a:r>
              <a:rPr lang="fr-FR" sz="4400" dirty="0" smtClean="0"/>
              <a:t>Code &amp; </a:t>
            </a:r>
            <a:r>
              <a:rPr lang="fr-FR" sz="4400" dirty="0" err="1" smtClean="0"/>
              <a:t>pre</a:t>
            </a:r>
            <a:endParaRPr lang="fr-FR" sz="4400" dirty="0" smtClean="0"/>
          </a:p>
        </p:txBody>
      </p:sp>
      <p:sp>
        <p:nvSpPr>
          <p:cNvPr id="3" name="TextBox 2"/>
          <p:cNvSpPr txBox="1"/>
          <p:nvPr/>
        </p:nvSpPr>
        <p:spPr>
          <a:xfrm>
            <a:off x="107505" y="1916832"/>
            <a:ext cx="8064895" cy="3416320"/>
          </a:xfrm>
          <a:prstGeom prst="rect">
            <a:avLst/>
          </a:prstGeom>
          <a:noFill/>
        </p:spPr>
        <p:txBody>
          <a:bodyPr wrap="square" rtlCol="0">
            <a:spAutoFit/>
          </a:bodyPr>
          <a:lstStyle/>
          <a:p>
            <a:r>
              <a:rPr lang="fr-FR" sz="2400" dirty="0">
                <a:solidFill>
                  <a:srgbClr val="3366FF"/>
                </a:solidFill>
              </a:rPr>
              <a:t>		&lt;</a:t>
            </a:r>
            <a:r>
              <a:rPr lang="fr-FR" sz="2400" dirty="0" smtClean="0">
                <a:solidFill>
                  <a:srgbClr val="3366FF"/>
                </a:solidFill>
              </a:rPr>
              <a:t>div&gt;</a:t>
            </a:r>
          </a:p>
          <a:p>
            <a:endParaRPr lang="fr-FR" sz="2400" dirty="0">
              <a:solidFill>
                <a:srgbClr val="3366FF"/>
              </a:solidFill>
            </a:endParaRPr>
          </a:p>
          <a:p>
            <a:r>
              <a:rPr lang="fr-FR" sz="2400" dirty="0">
                <a:solidFill>
                  <a:srgbClr val="3366FF"/>
                </a:solidFill>
              </a:rPr>
              <a:t>		</a:t>
            </a:r>
            <a:r>
              <a:rPr lang="fr-FR" sz="2400" dirty="0" smtClean="0">
                <a:solidFill>
                  <a:srgbClr val="3366FF"/>
                </a:solidFill>
              </a:rPr>
              <a:t>	&lt;</a:t>
            </a:r>
            <a:r>
              <a:rPr lang="fr-FR" sz="2400" dirty="0">
                <a:solidFill>
                  <a:srgbClr val="3366FF"/>
                </a:solidFill>
              </a:rPr>
              <a:t>p&gt;Hello world, voilà du code </a:t>
            </a:r>
            <a:r>
              <a:rPr lang="fr-FR" sz="2400" dirty="0" err="1">
                <a:solidFill>
                  <a:srgbClr val="3366FF"/>
                </a:solidFill>
              </a:rPr>
              <a:t>inline</a:t>
            </a:r>
            <a:r>
              <a:rPr lang="fr-FR" sz="2400" dirty="0">
                <a:solidFill>
                  <a:srgbClr val="3366FF"/>
                </a:solidFill>
              </a:rPr>
              <a:t> </a:t>
            </a:r>
            <a:r>
              <a:rPr lang="fr-FR" sz="2400" dirty="0">
                <a:solidFill>
                  <a:srgbClr val="FF6600"/>
                </a:solidFill>
              </a:rPr>
              <a:t>&lt;code&gt;L'entrée </a:t>
            </a:r>
            <a:r>
              <a:rPr lang="fr-FR" sz="2400" dirty="0" err="1">
                <a:solidFill>
                  <a:srgbClr val="FF6600"/>
                </a:solidFill>
              </a:rPr>
              <a:t>is</a:t>
            </a:r>
            <a:r>
              <a:rPr lang="fr-FR" sz="2400" dirty="0">
                <a:solidFill>
                  <a:srgbClr val="FF6600"/>
                </a:solidFill>
              </a:rPr>
              <a:t> a room.&lt;/code&gt;</a:t>
            </a:r>
            <a:r>
              <a:rPr lang="fr-FR" sz="2400" dirty="0">
                <a:solidFill>
                  <a:srgbClr val="3366FF"/>
                </a:solidFill>
              </a:rPr>
              <a:t>&lt;/p&gt;</a:t>
            </a:r>
          </a:p>
          <a:p>
            <a:r>
              <a:rPr lang="fr-FR" sz="2400" dirty="0">
                <a:solidFill>
                  <a:srgbClr val="3366FF"/>
                </a:solidFill>
              </a:rPr>
              <a:t>		</a:t>
            </a:r>
            <a:r>
              <a:rPr lang="fr-FR" sz="2400" dirty="0" smtClean="0">
                <a:solidFill>
                  <a:srgbClr val="3366FF"/>
                </a:solidFill>
              </a:rPr>
              <a:t>	&lt;</a:t>
            </a:r>
            <a:r>
              <a:rPr lang="fr-FR" sz="2400" dirty="0">
                <a:solidFill>
                  <a:srgbClr val="3366FF"/>
                </a:solidFill>
              </a:rPr>
              <a:t>p&gt;Encore du code, cette fois en bloc:&lt;/p</a:t>
            </a:r>
            <a:r>
              <a:rPr lang="fr-FR" sz="2400" dirty="0" smtClean="0">
                <a:solidFill>
                  <a:srgbClr val="3366FF"/>
                </a:solidFill>
              </a:rPr>
              <a:t>&gt;</a:t>
            </a:r>
          </a:p>
          <a:p>
            <a:r>
              <a:rPr lang="fr-FR" sz="2400" dirty="0">
                <a:solidFill>
                  <a:srgbClr val="3366FF"/>
                </a:solidFill>
              </a:rPr>
              <a:t>	</a:t>
            </a:r>
            <a:r>
              <a:rPr lang="fr-FR" sz="2400" dirty="0" smtClean="0">
                <a:solidFill>
                  <a:srgbClr val="3366FF"/>
                </a:solidFill>
              </a:rPr>
              <a:t>		</a:t>
            </a:r>
            <a:r>
              <a:rPr lang="fr-FR" sz="2400" dirty="0" smtClean="0">
                <a:solidFill>
                  <a:srgbClr val="FF6600"/>
                </a:solidFill>
              </a:rPr>
              <a:t>&lt;</a:t>
            </a:r>
            <a:r>
              <a:rPr lang="fr-FR" sz="2400" dirty="0" err="1">
                <a:solidFill>
                  <a:srgbClr val="FF6600"/>
                </a:solidFill>
              </a:rPr>
              <a:t>pre</a:t>
            </a:r>
            <a:r>
              <a:rPr lang="fr-FR" sz="2400" dirty="0">
                <a:solidFill>
                  <a:srgbClr val="FF6600"/>
                </a:solidFill>
              </a:rPr>
              <a:t>&gt;Ici du code en block avec le design de </a:t>
            </a:r>
            <a:r>
              <a:rPr lang="fr-FR" sz="2400" dirty="0" err="1">
                <a:solidFill>
                  <a:srgbClr val="FF6600"/>
                </a:solidFill>
              </a:rPr>
              <a:t>Bootstrap</a:t>
            </a:r>
            <a:r>
              <a:rPr lang="fr-FR" sz="2400" dirty="0">
                <a:solidFill>
                  <a:srgbClr val="FF6600"/>
                </a:solidFill>
              </a:rPr>
              <a:t>.&lt;/</a:t>
            </a:r>
            <a:r>
              <a:rPr lang="fr-FR" sz="2400" dirty="0" err="1">
                <a:solidFill>
                  <a:srgbClr val="FF6600"/>
                </a:solidFill>
              </a:rPr>
              <a:t>pre</a:t>
            </a:r>
            <a:r>
              <a:rPr lang="fr-FR" sz="2400" dirty="0">
                <a:solidFill>
                  <a:srgbClr val="FF6600"/>
                </a:solidFill>
              </a:rPr>
              <a:t>&gt;</a:t>
            </a:r>
          </a:p>
          <a:p>
            <a:r>
              <a:rPr lang="fr-FR" sz="2400" dirty="0">
                <a:solidFill>
                  <a:srgbClr val="3366FF"/>
                </a:solidFill>
              </a:rPr>
              <a:t>			</a:t>
            </a:r>
          </a:p>
          <a:p>
            <a:r>
              <a:rPr lang="fr-FR" sz="2400" dirty="0">
                <a:solidFill>
                  <a:srgbClr val="3366FF"/>
                </a:solidFill>
              </a:rPr>
              <a:t>		&lt;/div&gt;</a:t>
            </a:r>
          </a:p>
        </p:txBody>
      </p:sp>
    </p:spTree>
    <p:extLst>
      <p:ext uri="{BB962C8B-B14F-4D97-AF65-F5344CB8AC3E}">
        <p14:creationId xmlns:p14="http://schemas.microsoft.com/office/powerpoint/2010/main" val="28221661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46</a:t>
            </a:fld>
            <a:endParaRPr lang="en-US"/>
          </a:p>
        </p:txBody>
      </p:sp>
      <p:sp>
        <p:nvSpPr>
          <p:cNvPr id="4" name="TextBox 3"/>
          <p:cNvSpPr txBox="1"/>
          <p:nvPr/>
        </p:nvSpPr>
        <p:spPr>
          <a:xfrm>
            <a:off x="447573" y="260648"/>
            <a:ext cx="2774242" cy="769441"/>
          </a:xfrm>
          <a:prstGeom prst="rect">
            <a:avLst/>
          </a:prstGeom>
          <a:noFill/>
        </p:spPr>
        <p:txBody>
          <a:bodyPr wrap="none" rtlCol="0">
            <a:spAutoFit/>
          </a:bodyPr>
          <a:lstStyle/>
          <a:p>
            <a:r>
              <a:rPr lang="fr-FR" sz="4400" dirty="0" smtClean="0"/>
              <a:t>Code &amp; </a:t>
            </a:r>
            <a:r>
              <a:rPr lang="fr-FR" sz="4400" dirty="0" err="1" smtClean="0"/>
              <a:t>pre</a:t>
            </a:r>
            <a:endParaRPr lang="fr-FR" sz="4400" dirty="0" smtClean="0"/>
          </a:p>
        </p:txBody>
      </p:sp>
      <p:pic>
        <p:nvPicPr>
          <p:cNvPr id="5" name="Picture 4" descr="Capture d’écran 2014-01-06 à 11.58.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492896"/>
            <a:ext cx="7364506" cy="1368152"/>
          </a:xfrm>
          <a:prstGeom prst="rect">
            <a:avLst/>
          </a:prstGeom>
        </p:spPr>
      </p:pic>
    </p:spTree>
    <p:extLst>
      <p:ext uri="{BB962C8B-B14F-4D97-AF65-F5344CB8AC3E}">
        <p14:creationId xmlns:p14="http://schemas.microsoft.com/office/powerpoint/2010/main" val="36642937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47</a:t>
            </a:fld>
            <a:endParaRPr lang="en-US"/>
          </a:p>
        </p:txBody>
      </p:sp>
      <p:sp>
        <p:nvSpPr>
          <p:cNvPr id="4" name="TextBox 3"/>
          <p:cNvSpPr txBox="1"/>
          <p:nvPr/>
        </p:nvSpPr>
        <p:spPr>
          <a:xfrm>
            <a:off x="447573" y="260648"/>
            <a:ext cx="2247731" cy="769441"/>
          </a:xfrm>
          <a:prstGeom prst="rect">
            <a:avLst/>
          </a:prstGeom>
          <a:noFill/>
        </p:spPr>
        <p:txBody>
          <a:bodyPr wrap="none" rtlCol="0">
            <a:spAutoFit/>
          </a:bodyPr>
          <a:lstStyle/>
          <a:p>
            <a:r>
              <a:rPr lang="fr-FR" sz="4400" dirty="0" smtClean="0"/>
              <a:t>Tableaux</a:t>
            </a:r>
            <a:endParaRPr lang="fr-FR" sz="4400" dirty="0" smtClean="0"/>
          </a:p>
        </p:txBody>
      </p:sp>
      <p:sp>
        <p:nvSpPr>
          <p:cNvPr id="6" name="TextBox 5"/>
          <p:cNvSpPr txBox="1"/>
          <p:nvPr/>
        </p:nvSpPr>
        <p:spPr>
          <a:xfrm>
            <a:off x="1430038" y="1810132"/>
            <a:ext cx="4150073" cy="2677656"/>
          </a:xfrm>
          <a:prstGeom prst="rect">
            <a:avLst/>
          </a:prstGeom>
          <a:noFill/>
        </p:spPr>
        <p:txBody>
          <a:bodyPr wrap="square" rtlCol="0">
            <a:spAutoFit/>
          </a:bodyPr>
          <a:lstStyle/>
          <a:p>
            <a:r>
              <a:rPr lang="fr-FR" sz="2400" dirty="0"/>
              <a:t>5</a:t>
            </a:r>
            <a:r>
              <a:rPr lang="fr-FR" sz="2400" dirty="0" smtClean="0"/>
              <a:t> types de tableau</a:t>
            </a:r>
          </a:p>
          <a:p>
            <a:endParaRPr lang="fr-FR" sz="2400" dirty="0"/>
          </a:p>
          <a:p>
            <a:pPr marL="285750" indent="-285750">
              <a:buFont typeface="Arial"/>
              <a:buChar char="•"/>
            </a:pPr>
            <a:r>
              <a:rPr lang="fr-FR" sz="2400" dirty="0" smtClean="0"/>
              <a:t>Normal</a:t>
            </a:r>
          </a:p>
          <a:p>
            <a:pPr marL="285750" indent="-285750">
              <a:buFont typeface="Arial"/>
              <a:buChar char="•"/>
            </a:pPr>
            <a:r>
              <a:rPr lang="fr-FR" sz="2400" dirty="0" err="1" smtClean="0"/>
              <a:t>Striped</a:t>
            </a:r>
            <a:r>
              <a:rPr lang="fr-FR" sz="2400" dirty="0" smtClean="0"/>
              <a:t> </a:t>
            </a:r>
            <a:r>
              <a:rPr lang="fr-FR" sz="2400" dirty="0" err="1" smtClean="0"/>
              <a:t>rows</a:t>
            </a:r>
            <a:endParaRPr lang="fr-FR" sz="2400" dirty="0" smtClean="0"/>
          </a:p>
          <a:p>
            <a:pPr marL="285750" indent="-285750">
              <a:buFont typeface="Arial"/>
              <a:buChar char="•"/>
            </a:pPr>
            <a:r>
              <a:rPr lang="fr-FR" sz="2400" dirty="0" err="1" smtClean="0"/>
              <a:t>Bordered</a:t>
            </a:r>
            <a:endParaRPr lang="fr-FR" sz="2400" dirty="0" smtClean="0"/>
          </a:p>
          <a:p>
            <a:pPr marL="285750" indent="-285750">
              <a:buFont typeface="Arial"/>
              <a:buChar char="•"/>
            </a:pPr>
            <a:r>
              <a:rPr lang="fr-FR" sz="2400" dirty="0" err="1" smtClean="0"/>
              <a:t>Hover-rows</a:t>
            </a:r>
            <a:endParaRPr lang="fr-FR" sz="2400" dirty="0" smtClean="0"/>
          </a:p>
          <a:p>
            <a:pPr marL="285750" indent="-285750">
              <a:buFont typeface="Arial"/>
              <a:buChar char="•"/>
            </a:pPr>
            <a:r>
              <a:rPr lang="fr-FR" sz="2400" dirty="0" smtClean="0"/>
              <a:t>Condensed table</a:t>
            </a:r>
            <a:endParaRPr lang="fr-FR" sz="2400" dirty="0"/>
          </a:p>
        </p:txBody>
      </p:sp>
    </p:spTree>
    <p:extLst>
      <p:ext uri="{BB962C8B-B14F-4D97-AF65-F5344CB8AC3E}">
        <p14:creationId xmlns:p14="http://schemas.microsoft.com/office/powerpoint/2010/main" val="207171494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48</a:t>
            </a:fld>
            <a:endParaRPr lang="en-US"/>
          </a:p>
        </p:txBody>
      </p:sp>
      <p:sp>
        <p:nvSpPr>
          <p:cNvPr id="4" name="TextBox 3"/>
          <p:cNvSpPr txBox="1"/>
          <p:nvPr/>
        </p:nvSpPr>
        <p:spPr>
          <a:xfrm>
            <a:off x="447573" y="260648"/>
            <a:ext cx="4295091" cy="769441"/>
          </a:xfrm>
          <a:prstGeom prst="rect">
            <a:avLst/>
          </a:prstGeom>
          <a:noFill/>
        </p:spPr>
        <p:txBody>
          <a:bodyPr wrap="none" rtlCol="0">
            <a:spAutoFit/>
          </a:bodyPr>
          <a:lstStyle/>
          <a:p>
            <a:r>
              <a:rPr lang="fr-FR" sz="4400" dirty="0" smtClean="0"/>
              <a:t>Tableaux : normal</a:t>
            </a:r>
            <a:endParaRPr lang="fr-FR" sz="4400" dirty="0" smtClean="0"/>
          </a:p>
        </p:txBody>
      </p:sp>
      <p:pic>
        <p:nvPicPr>
          <p:cNvPr id="3" name="Picture 2" descr="Capture d’écran 2014-01-06 à 12.52.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76872"/>
            <a:ext cx="8274602" cy="2638979"/>
          </a:xfrm>
          <a:prstGeom prst="rect">
            <a:avLst/>
          </a:prstGeom>
        </p:spPr>
      </p:pic>
    </p:spTree>
    <p:extLst>
      <p:ext uri="{BB962C8B-B14F-4D97-AF65-F5344CB8AC3E}">
        <p14:creationId xmlns:p14="http://schemas.microsoft.com/office/powerpoint/2010/main" val="256426375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49</a:t>
            </a:fld>
            <a:endParaRPr lang="en-US"/>
          </a:p>
        </p:txBody>
      </p:sp>
      <p:sp>
        <p:nvSpPr>
          <p:cNvPr id="4" name="TextBox 3"/>
          <p:cNvSpPr txBox="1"/>
          <p:nvPr/>
        </p:nvSpPr>
        <p:spPr>
          <a:xfrm>
            <a:off x="447573" y="260648"/>
            <a:ext cx="7154397" cy="769441"/>
          </a:xfrm>
          <a:prstGeom prst="rect">
            <a:avLst/>
          </a:prstGeom>
          <a:noFill/>
        </p:spPr>
        <p:txBody>
          <a:bodyPr wrap="none" rtlCol="0">
            <a:spAutoFit/>
          </a:bodyPr>
          <a:lstStyle/>
          <a:p>
            <a:r>
              <a:rPr lang="fr-FR" sz="4400" dirty="0" smtClean="0"/>
              <a:t>Tableaux : </a:t>
            </a:r>
            <a:r>
              <a:rPr lang="fr-FR" sz="4400" dirty="0" err="1" smtClean="0"/>
              <a:t>stripped</a:t>
            </a:r>
            <a:r>
              <a:rPr lang="fr-FR" sz="4400" dirty="0" smtClean="0"/>
              <a:t> </a:t>
            </a:r>
            <a:r>
              <a:rPr lang="fr-FR" sz="4400" dirty="0" err="1" smtClean="0"/>
              <a:t>rows</a:t>
            </a:r>
            <a:r>
              <a:rPr lang="fr-FR" sz="4400" dirty="0" smtClean="0"/>
              <a:t>/ rayé</a:t>
            </a:r>
            <a:endParaRPr lang="fr-FR" sz="4400" dirty="0" smtClean="0"/>
          </a:p>
        </p:txBody>
      </p:sp>
      <p:pic>
        <p:nvPicPr>
          <p:cNvPr id="3" name="Picture 2" descr="Capture d’écran 2014-01-06 à 12.53.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420888"/>
            <a:ext cx="7975439" cy="2736304"/>
          </a:xfrm>
          <a:prstGeom prst="rect">
            <a:avLst/>
          </a:prstGeom>
        </p:spPr>
      </p:pic>
      <p:sp>
        <p:nvSpPr>
          <p:cNvPr id="5" name="TextBox 4"/>
          <p:cNvSpPr txBox="1"/>
          <p:nvPr/>
        </p:nvSpPr>
        <p:spPr>
          <a:xfrm>
            <a:off x="467544" y="1390101"/>
            <a:ext cx="7272807" cy="830997"/>
          </a:xfrm>
          <a:prstGeom prst="rect">
            <a:avLst/>
          </a:prstGeom>
          <a:noFill/>
        </p:spPr>
        <p:txBody>
          <a:bodyPr wrap="square" rtlCol="0">
            <a:spAutoFit/>
          </a:bodyPr>
          <a:lstStyle/>
          <a:p>
            <a:r>
              <a:rPr lang="fr-FR" sz="2400" dirty="0" smtClean="0"/>
              <a:t>Class=« table table-</a:t>
            </a:r>
            <a:r>
              <a:rPr lang="fr-FR" sz="2400" dirty="0" err="1" smtClean="0"/>
              <a:t>striped</a:t>
            </a:r>
            <a:r>
              <a:rPr lang="fr-FR" sz="2400" dirty="0" smtClean="0"/>
              <a:t> »</a:t>
            </a:r>
          </a:p>
          <a:p>
            <a:r>
              <a:rPr lang="fr-FR" sz="2400" u="sng" dirty="0" smtClean="0"/>
              <a:t>Propriété </a:t>
            </a:r>
            <a:r>
              <a:rPr lang="fr-FR" sz="2400" dirty="0" smtClean="0"/>
              <a:t>: une ligne sur deux est grisée</a:t>
            </a:r>
            <a:endParaRPr lang="fr-FR" sz="2400" dirty="0"/>
          </a:p>
        </p:txBody>
      </p:sp>
    </p:spTree>
    <p:extLst>
      <p:ext uri="{BB962C8B-B14F-4D97-AF65-F5344CB8AC3E}">
        <p14:creationId xmlns:p14="http://schemas.microsoft.com/office/powerpoint/2010/main" val="25642637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a:t>
            </a:fld>
            <a:endParaRPr lang="en-US"/>
          </a:p>
        </p:txBody>
      </p:sp>
      <p:sp>
        <p:nvSpPr>
          <p:cNvPr id="4" name="TextBox 3"/>
          <p:cNvSpPr txBox="1"/>
          <p:nvPr/>
        </p:nvSpPr>
        <p:spPr>
          <a:xfrm>
            <a:off x="179512" y="211287"/>
            <a:ext cx="7915373" cy="769441"/>
          </a:xfrm>
          <a:prstGeom prst="rect">
            <a:avLst/>
          </a:prstGeom>
          <a:noFill/>
        </p:spPr>
        <p:txBody>
          <a:bodyPr wrap="none" rtlCol="0">
            <a:spAutoFit/>
          </a:bodyPr>
          <a:lstStyle/>
          <a:p>
            <a:r>
              <a:rPr lang="fr-FR" sz="4400" dirty="0" smtClean="0"/>
              <a:t>Utiliser un </a:t>
            </a:r>
            <a:r>
              <a:rPr lang="fr-FR" sz="4400" dirty="0" err="1" smtClean="0"/>
              <a:t>framework</a:t>
            </a:r>
            <a:r>
              <a:rPr lang="fr-FR" sz="4400" dirty="0" smtClean="0"/>
              <a:t> : avantages</a:t>
            </a:r>
          </a:p>
        </p:txBody>
      </p:sp>
      <p:sp>
        <p:nvSpPr>
          <p:cNvPr id="6" name="TextBox 5"/>
          <p:cNvSpPr txBox="1"/>
          <p:nvPr/>
        </p:nvSpPr>
        <p:spPr>
          <a:xfrm>
            <a:off x="323528" y="1484784"/>
            <a:ext cx="7632848" cy="4524315"/>
          </a:xfrm>
          <a:prstGeom prst="rect">
            <a:avLst/>
          </a:prstGeom>
          <a:noFill/>
        </p:spPr>
        <p:txBody>
          <a:bodyPr wrap="square" rtlCol="0">
            <a:spAutoFit/>
          </a:bodyPr>
          <a:lstStyle/>
          <a:p>
            <a:pPr marL="285750" indent="-285750">
              <a:buFont typeface="Arial"/>
              <a:buChar char="•"/>
            </a:pPr>
            <a:r>
              <a:rPr lang="fr-FR" sz="2400" b="1" dirty="0" smtClean="0"/>
              <a:t>Cross-browser </a:t>
            </a:r>
            <a:r>
              <a:rPr lang="fr-FR" sz="2400" dirty="0" smtClean="0"/>
              <a:t>: une bonne alternative pour obtenir facilement un rendu similaire sur les différents navigateurs,  spécialement les anciennes versions</a:t>
            </a:r>
          </a:p>
          <a:p>
            <a:pPr marL="285750" indent="-285750">
              <a:buFont typeface="Arial"/>
              <a:buChar char="•"/>
            </a:pPr>
            <a:endParaRPr lang="fr-FR" sz="2400" dirty="0"/>
          </a:p>
          <a:p>
            <a:pPr marL="285750" indent="-285750">
              <a:buFont typeface="Arial"/>
              <a:buChar char="•"/>
            </a:pPr>
            <a:r>
              <a:rPr lang="fr-FR" sz="2400" b="1" dirty="0" smtClean="0"/>
              <a:t>Gain de temps</a:t>
            </a:r>
            <a:r>
              <a:rPr lang="fr-FR" sz="2400" dirty="0" smtClean="0"/>
              <a:t> de développement</a:t>
            </a:r>
          </a:p>
          <a:p>
            <a:pPr marL="285750" indent="-285750">
              <a:buFont typeface="Arial"/>
              <a:buChar char="•"/>
            </a:pPr>
            <a:endParaRPr lang="fr-FR" sz="2400" dirty="0"/>
          </a:p>
          <a:p>
            <a:pPr marL="285750" indent="-285750">
              <a:buFont typeface="Arial"/>
              <a:buChar char="•"/>
            </a:pPr>
            <a:r>
              <a:rPr lang="fr-FR" sz="2400" b="1" dirty="0" smtClean="0"/>
              <a:t>Normalisation</a:t>
            </a:r>
            <a:r>
              <a:rPr lang="fr-FR" sz="2400" dirty="0" smtClean="0"/>
              <a:t> des présentations</a:t>
            </a:r>
          </a:p>
          <a:p>
            <a:pPr marL="285750" indent="-285750">
              <a:buFont typeface="Arial"/>
              <a:buChar char="•"/>
            </a:pPr>
            <a:endParaRPr lang="fr-FR" sz="2400" dirty="0"/>
          </a:p>
          <a:p>
            <a:pPr marL="285750" indent="-285750">
              <a:buFont typeface="Arial"/>
              <a:buChar char="•"/>
            </a:pPr>
            <a:r>
              <a:rPr lang="fr-FR" sz="2400" dirty="0" smtClean="0"/>
              <a:t>Un ensemble variés d’</a:t>
            </a:r>
            <a:r>
              <a:rPr lang="fr-FR" sz="2400" b="1" dirty="0" smtClean="0"/>
              <a:t>item</a:t>
            </a:r>
            <a:r>
              <a:rPr lang="fr-FR" sz="2400" dirty="0" smtClean="0"/>
              <a:t>s facilement utilisables</a:t>
            </a:r>
          </a:p>
          <a:p>
            <a:pPr marL="285750" indent="-285750">
              <a:buFont typeface="Arial"/>
              <a:buChar char="•"/>
            </a:pPr>
            <a:endParaRPr lang="fr-FR" sz="2400" dirty="0"/>
          </a:p>
          <a:p>
            <a:pPr marL="285750" indent="-285750">
              <a:buFont typeface="Arial"/>
              <a:buChar char="•"/>
            </a:pPr>
            <a:r>
              <a:rPr lang="fr-FR" sz="2400" dirty="0" smtClean="0"/>
              <a:t>Facilite la gestion des différents tailles d’écran et des </a:t>
            </a:r>
            <a:r>
              <a:rPr lang="fr-FR" sz="2400" b="1" dirty="0" smtClean="0"/>
              <a:t>media </a:t>
            </a:r>
            <a:r>
              <a:rPr lang="fr-FR" sz="2400" b="1" dirty="0" err="1" smtClean="0"/>
              <a:t>queries</a:t>
            </a:r>
            <a:r>
              <a:rPr lang="fr-FR" sz="2400" dirty="0" smtClean="0"/>
              <a:t>.</a:t>
            </a:r>
            <a:endParaRPr lang="fr-FR" sz="2400" dirty="0"/>
          </a:p>
        </p:txBody>
      </p:sp>
      <p:pic>
        <p:nvPicPr>
          <p:cNvPr id="7" name="Picture 6"/>
          <p:cNvPicPr>
            <a:picLocks noChangeAspect="1"/>
          </p:cNvPicPr>
          <p:nvPr/>
        </p:nvPicPr>
        <p:blipFill>
          <a:blip r:embed="rId2"/>
          <a:stretch>
            <a:fillRect/>
          </a:stretch>
        </p:blipFill>
        <p:spPr>
          <a:xfrm>
            <a:off x="5868144" y="2636912"/>
            <a:ext cx="1993404" cy="1993404"/>
          </a:xfrm>
          <a:prstGeom prst="rect">
            <a:avLst/>
          </a:prstGeom>
        </p:spPr>
      </p:pic>
    </p:spTree>
    <p:extLst>
      <p:ext uri="{BB962C8B-B14F-4D97-AF65-F5344CB8AC3E}">
        <p14:creationId xmlns:p14="http://schemas.microsoft.com/office/powerpoint/2010/main" val="420831737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50</a:t>
            </a:fld>
            <a:endParaRPr lang="en-US"/>
          </a:p>
        </p:txBody>
      </p:sp>
      <p:sp>
        <p:nvSpPr>
          <p:cNvPr id="4" name="TextBox 3"/>
          <p:cNvSpPr txBox="1"/>
          <p:nvPr/>
        </p:nvSpPr>
        <p:spPr>
          <a:xfrm>
            <a:off x="447573" y="260648"/>
            <a:ext cx="4795704" cy="769441"/>
          </a:xfrm>
          <a:prstGeom prst="rect">
            <a:avLst/>
          </a:prstGeom>
          <a:noFill/>
        </p:spPr>
        <p:txBody>
          <a:bodyPr wrap="none" rtlCol="0">
            <a:spAutoFit/>
          </a:bodyPr>
          <a:lstStyle/>
          <a:p>
            <a:r>
              <a:rPr lang="fr-FR" sz="4400" dirty="0" smtClean="0"/>
              <a:t>Tableaux : </a:t>
            </a:r>
            <a:r>
              <a:rPr lang="fr-FR" sz="4400" dirty="0" err="1" smtClean="0"/>
              <a:t>bordered</a:t>
            </a:r>
            <a:r>
              <a:rPr lang="fr-FR" sz="4400" dirty="0" smtClean="0"/>
              <a:t> </a:t>
            </a:r>
            <a:endParaRPr lang="fr-FR" sz="4400" dirty="0" smtClean="0"/>
          </a:p>
        </p:txBody>
      </p:sp>
      <p:sp>
        <p:nvSpPr>
          <p:cNvPr id="5" name="TextBox 4"/>
          <p:cNvSpPr txBox="1"/>
          <p:nvPr/>
        </p:nvSpPr>
        <p:spPr>
          <a:xfrm>
            <a:off x="467544" y="1390101"/>
            <a:ext cx="7272807" cy="830997"/>
          </a:xfrm>
          <a:prstGeom prst="rect">
            <a:avLst/>
          </a:prstGeom>
          <a:noFill/>
        </p:spPr>
        <p:txBody>
          <a:bodyPr wrap="square" rtlCol="0">
            <a:spAutoFit/>
          </a:bodyPr>
          <a:lstStyle/>
          <a:p>
            <a:r>
              <a:rPr lang="fr-FR" sz="2400" dirty="0" smtClean="0"/>
              <a:t>Class=« table table-</a:t>
            </a:r>
            <a:r>
              <a:rPr lang="fr-FR" sz="2400" dirty="0" err="1" smtClean="0"/>
              <a:t>bordered</a:t>
            </a:r>
            <a:r>
              <a:rPr lang="fr-FR" sz="2400" dirty="0" smtClean="0"/>
              <a:t> »</a:t>
            </a:r>
          </a:p>
          <a:p>
            <a:r>
              <a:rPr lang="fr-FR" sz="2400" u="sng" dirty="0" smtClean="0"/>
              <a:t>Propriété </a:t>
            </a:r>
            <a:r>
              <a:rPr lang="fr-FR" sz="2400" dirty="0" smtClean="0"/>
              <a:t>: chaque cellule a une bordure</a:t>
            </a:r>
            <a:endParaRPr lang="fr-FR" sz="2400" dirty="0"/>
          </a:p>
        </p:txBody>
      </p:sp>
      <p:pic>
        <p:nvPicPr>
          <p:cNvPr id="6" name="Picture 5" descr="Capture d’écran 2014-01-06 à 12.57.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31" y="2376561"/>
            <a:ext cx="8045885" cy="3068663"/>
          </a:xfrm>
          <a:prstGeom prst="rect">
            <a:avLst/>
          </a:prstGeom>
        </p:spPr>
      </p:pic>
    </p:spTree>
    <p:extLst>
      <p:ext uri="{BB962C8B-B14F-4D97-AF65-F5344CB8AC3E}">
        <p14:creationId xmlns:p14="http://schemas.microsoft.com/office/powerpoint/2010/main" val="697950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51</a:t>
            </a:fld>
            <a:endParaRPr lang="en-US"/>
          </a:p>
        </p:txBody>
      </p:sp>
      <p:sp>
        <p:nvSpPr>
          <p:cNvPr id="4" name="TextBox 3"/>
          <p:cNvSpPr txBox="1"/>
          <p:nvPr/>
        </p:nvSpPr>
        <p:spPr>
          <a:xfrm>
            <a:off x="447573" y="260648"/>
            <a:ext cx="5226060" cy="769441"/>
          </a:xfrm>
          <a:prstGeom prst="rect">
            <a:avLst/>
          </a:prstGeom>
          <a:noFill/>
        </p:spPr>
        <p:txBody>
          <a:bodyPr wrap="none" rtlCol="0">
            <a:spAutoFit/>
          </a:bodyPr>
          <a:lstStyle/>
          <a:p>
            <a:r>
              <a:rPr lang="fr-FR" sz="4400" dirty="0" smtClean="0"/>
              <a:t>Tableaux : </a:t>
            </a:r>
            <a:r>
              <a:rPr lang="fr-FR" sz="4400" dirty="0" err="1" smtClean="0"/>
              <a:t>hover</a:t>
            </a:r>
            <a:r>
              <a:rPr lang="fr-FR" sz="4400" dirty="0" smtClean="0"/>
              <a:t> </a:t>
            </a:r>
            <a:r>
              <a:rPr lang="fr-FR" sz="4400" dirty="0" err="1" smtClean="0"/>
              <a:t>rows</a:t>
            </a:r>
            <a:endParaRPr lang="fr-FR" sz="4400" dirty="0" smtClean="0"/>
          </a:p>
        </p:txBody>
      </p:sp>
      <p:sp>
        <p:nvSpPr>
          <p:cNvPr id="5" name="TextBox 4"/>
          <p:cNvSpPr txBox="1"/>
          <p:nvPr/>
        </p:nvSpPr>
        <p:spPr>
          <a:xfrm>
            <a:off x="467544" y="1196752"/>
            <a:ext cx="7272807" cy="830997"/>
          </a:xfrm>
          <a:prstGeom prst="rect">
            <a:avLst/>
          </a:prstGeom>
          <a:noFill/>
        </p:spPr>
        <p:txBody>
          <a:bodyPr wrap="square" rtlCol="0">
            <a:spAutoFit/>
          </a:bodyPr>
          <a:lstStyle/>
          <a:p>
            <a:r>
              <a:rPr lang="fr-FR" sz="2400" dirty="0" smtClean="0"/>
              <a:t>Class=« table table-</a:t>
            </a:r>
            <a:r>
              <a:rPr lang="fr-FR" sz="2400" dirty="0" err="1" smtClean="0"/>
              <a:t>condensed</a:t>
            </a:r>
            <a:r>
              <a:rPr lang="fr-FR" sz="2400" dirty="0" smtClean="0"/>
              <a:t> »</a:t>
            </a:r>
          </a:p>
          <a:p>
            <a:r>
              <a:rPr lang="fr-FR" sz="2400" u="sng" dirty="0" smtClean="0"/>
              <a:t>Propriété </a:t>
            </a:r>
            <a:r>
              <a:rPr lang="fr-FR" sz="2400" dirty="0" smtClean="0"/>
              <a:t>: un tableau plus resserré.</a:t>
            </a:r>
            <a:endParaRPr lang="fr-FR" sz="2400" dirty="0"/>
          </a:p>
        </p:txBody>
      </p:sp>
      <p:pic>
        <p:nvPicPr>
          <p:cNvPr id="7" name="Picture 6" descr="Capture d’écran 2014-01-06 à 13.00.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57" y="2535006"/>
            <a:ext cx="7873035" cy="2406162"/>
          </a:xfrm>
          <a:prstGeom prst="rect">
            <a:avLst/>
          </a:prstGeom>
        </p:spPr>
      </p:pic>
    </p:spTree>
    <p:extLst>
      <p:ext uri="{BB962C8B-B14F-4D97-AF65-F5344CB8AC3E}">
        <p14:creationId xmlns:p14="http://schemas.microsoft.com/office/powerpoint/2010/main" val="22856538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52</a:t>
            </a:fld>
            <a:endParaRPr lang="en-US"/>
          </a:p>
        </p:txBody>
      </p:sp>
      <p:sp>
        <p:nvSpPr>
          <p:cNvPr id="4" name="TextBox 3"/>
          <p:cNvSpPr txBox="1"/>
          <p:nvPr/>
        </p:nvSpPr>
        <p:spPr>
          <a:xfrm>
            <a:off x="447573" y="260648"/>
            <a:ext cx="4795704" cy="769441"/>
          </a:xfrm>
          <a:prstGeom prst="rect">
            <a:avLst/>
          </a:prstGeom>
          <a:noFill/>
        </p:spPr>
        <p:txBody>
          <a:bodyPr wrap="none" rtlCol="0">
            <a:spAutoFit/>
          </a:bodyPr>
          <a:lstStyle/>
          <a:p>
            <a:r>
              <a:rPr lang="fr-FR" sz="4400" dirty="0" smtClean="0"/>
              <a:t>Tableaux : </a:t>
            </a:r>
            <a:r>
              <a:rPr lang="fr-FR" sz="4400" dirty="0" err="1" smtClean="0"/>
              <a:t>bordered</a:t>
            </a:r>
            <a:r>
              <a:rPr lang="fr-FR" sz="4400" dirty="0" smtClean="0"/>
              <a:t> </a:t>
            </a:r>
            <a:endParaRPr lang="fr-FR" sz="4400" dirty="0" smtClean="0"/>
          </a:p>
        </p:txBody>
      </p:sp>
      <p:sp>
        <p:nvSpPr>
          <p:cNvPr id="5" name="TextBox 4"/>
          <p:cNvSpPr txBox="1"/>
          <p:nvPr/>
        </p:nvSpPr>
        <p:spPr>
          <a:xfrm>
            <a:off x="467544" y="1390101"/>
            <a:ext cx="7272807" cy="830997"/>
          </a:xfrm>
          <a:prstGeom prst="rect">
            <a:avLst/>
          </a:prstGeom>
          <a:noFill/>
        </p:spPr>
        <p:txBody>
          <a:bodyPr wrap="square" rtlCol="0">
            <a:spAutoFit/>
          </a:bodyPr>
          <a:lstStyle/>
          <a:p>
            <a:r>
              <a:rPr lang="fr-FR" sz="2400" dirty="0" smtClean="0"/>
              <a:t>Class=« table table-</a:t>
            </a:r>
            <a:r>
              <a:rPr lang="fr-FR" sz="2400" dirty="0" err="1" smtClean="0"/>
              <a:t>bordered</a:t>
            </a:r>
            <a:r>
              <a:rPr lang="fr-FR" sz="2400" dirty="0" smtClean="0"/>
              <a:t> »</a:t>
            </a:r>
          </a:p>
          <a:p>
            <a:r>
              <a:rPr lang="fr-FR" sz="2400" u="sng" dirty="0" smtClean="0"/>
              <a:t>Propriété </a:t>
            </a:r>
            <a:r>
              <a:rPr lang="fr-FR" sz="2400" dirty="0" smtClean="0"/>
              <a:t>: chaque cellule a une bordure</a:t>
            </a:r>
            <a:endParaRPr lang="fr-FR" sz="2400" dirty="0"/>
          </a:p>
        </p:txBody>
      </p:sp>
      <p:pic>
        <p:nvPicPr>
          <p:cNvPr id="6" name="Picture 5" descr="Capture d’écran 2014-01-06 à 12.57.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31" y="2376561"/>
            <a:ext cx="8045885" cy="3068663"/>
          </a:xfrm>
          <a:prstGeom prst="rect">
            <a:avLst/>
          </a:prstGeom>
        </p:spPr>
      </p:pic>
    </p:spTree>
    <p:extLst>
      <p:ext uri="{BB962C8B-B14F-4D97-AF65-F5344CB8AC3E}">
        <p14:creationId xmlns:p14="http://schemas.microsoft.com/office/powerpoint/2010/main" val="22856538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53</a:t>
            </a:fld>
            <a:endParaRPr lang="en-US"/>
          </a:p>
        </p:txBody>
      </p:sp>
      <p:sp>
        <p:nvSpPr>
          <p:cNvPr id="4" name="TextBox 3"/>
          <p:cNvSpPr txBox="1"/>
          <p:nvPr/>
        </p:nvSpPr>
        <p:spPr>
          <a:xfrm>
            <a:off x="447573" y="260648"/>
            <a:ext cx="2945062" cy="769441"/>
          </a:xfrm>
          <a:prstGeom prst="rect">
            <a:avLst/>
          </a:prstGeom>
          <a:noFill/>
        </p:spPr>
        <p:txBody>
          <a:bodyPr wrap="none" rtlCol="0">
            <a:spAutoFit/>
          </a:bodyPr>
          <a:lstStyle/>
          <a:p>
            <a:r>
              <a:rPr lang="fr-FR" sz="4400" dirty="0" smtClean="0"/>
              <a:t>Les boutons</a:t>
            </a:r>
          </a:p>
        </p:txBody>
      </p:sp>
      <p:sp>
        <p:nvSpPr>
          <p:cNvPr id="3" name="TextBox 2"/>
          <p:cNvSpPr txBox="1"/>
          <p:nvPr/>
        </p:nvSpPr>
        <p:spPr>
          <a:xfrm>
            <a:off x="467544" y="1844824"/>
            <a:ext cx="6433973" cy="461665"/>
          </a:xfrm>
          <a:prstGeom prst="rect">
            <a:avLst/>
          </a:prstGeom>
          <a:noFill/>
        </p:spPr>
        <p:txBody>
          <a:bodyPr wrap="none" rtlCol="0">
            <a:spAutoFit/>
          </a:bodyPr>
          <a:lstStyle/>
          <a:p>
            <a:r>
              <a:rPr lang="fr-FR" sz="2400" dirty="0" err="1" smtClean="0"/>
              <a:t>Bootstrap</a:t>
            </a:r>
            <a:r>
              <a:rPr lang="fr-FR" sz="2400" dirty="0" smtClean="0"/>
              <a:t> propose de nombreux style de bouton :</a:t>
            </a:r>
            <a:endParaRPr lang="fr-FR" sz="2400" dirty="0"/>
          </a:p>
        </p:txBody>
      </p:sp>
      <p:sp>
        <p:nvSpPr>
          <p:cNvPr id="5" name="TextBox 4"/>
          <p:cNvSpPr txBox="1"/>
          <p:nvPr/>
        </p:nvSpPr>
        <p:spPr>
          <a:xfrm>
            <a:off x="539552" y="3717032"/>
            <a:ext cx="6880159" cy="830997"/>
          </a:xfrm>
          <a:prstGeom prst="rect">
            <a:avLst/>
          </a:prstGeom>
          <a:noFill/>
        </p:spPr>
        <p:txBody>
          <a:bodyPr wrap="none" rtlCol="0">
            <a:spAutoFit/>
          </a:bodyPr>
          <a:lstStyle/>
          <a:p>
            <a:r>
              <a:rPr lang="fr-FR" sz="2400" dirty="0" smtClean="0"/>
              <a:t>Pour créer un simple bouton avec le style par </a:t>
            </a:r>
            <a:r>
              <a:rPr lang="fr-FR" sz="2400" dirty="0"/>
              <a:t>défaut </a:t>
            </a:r>
            <a:r>
              <a:rPr lang="fr-FR" sz="2400" dirty="0" smtClean="0"/>
              <a:t>:</a:t>
            </a:r>
          </a:p>
          <a:p>
            <a:endParaRPr lang="fr-FR" sz="2400" dirty="0"/>
          </a:p>
        </p:txBody>
      </p:sp>
      <p:pic>
        <p:nvPicPr>
          <p:cNvPr id="6" name="Picture 5" descr="Capture d’écran 2014-01-06 à 13.0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12" y="2708920"/>
            <a:ext cx="6426200" cy="723900"/>
          </a:xfrm>
          <a:prstGeom prst="rect">
            <a:avLst/>
          </a:prstGeom>
        </p:spPr>
      </p:pic>
      <p:sp>
        <p:nvSpPr>
          <p:cNvPr id="7" name="Rectangle 6"/>
          <p:cNvSpPr/>
          <p:nvPr/>
        </p:nvSpPr>
        <p:spPr>
          <a:xfrm>
            <a:off x="1008112" y="4437112"/>
            <a:ext cx="7308304" cy="1200328"/>
          </a:xfrm>
          <a:prstGeom prst="rect">
            <a:avLst/>
          </a:prstGeom>
        </p:spPr>
        <p:txBody>
          <a:bodyPr wrap="square">
            <a:spAutoFit/>
          </a:bodyPr>
          <a:lstStyle/>
          <a:p>
            <a:r>
              <a:rPr lang="fr-FR" sz="2400" b="1" dirty="0">
                <a:solidFill>
                  <a:srgbClr val="3366FF"/>
                </a:solidFill>
              </a:rPr>
              <a:t>&lt;</a:t>
            </a:r>
            <a:r>
              <a:rPr lang="fr-FR" sz="2400" b="1" dirty="0" err="1">
                <a:solidFill>
                  <a:srgbClr val="3366FF"/>
                </a:solidFill>
              </a:rPr>
              <a:t>button</a:t>
            </a:r>
            <a:r>
              <a:rPr lang="fr-FR" sz="2400" b="1" dirty="0">
                <a:solidFill>
                  <a:srgbClr val="3366FF"/>
                </a:solidFill>
              </a:rPr>
              <a:t> type="</a:t>
            </a:r>
            <a:r>
              <a:rPr lang="fr-FR" sz="2400" b="1" dirty="0" err="1">
                <a:solidFill>
                  <a:srgbClr val="3366FF"/>
                </a:solidFill>
              </a:rPr>
              <a:t>button</a:t>
            </a:r>
            <a:r>
              <a:rPr lang="fr-FR" sz="2400" b="1" dirty="0">
                <a:solidFill>
                  <a:srgbClr val="3366FF"/>
                </a:solidFill>
              </a:rPr>
              <a:t>" class="</a:t>
            </a:r>
            <a:r>
              <a:rPr lang="fr-FR" sz="2400" b="1" dirty="0" err="1">
                <a:solidFill>
                  <a:srgbClr val="3366FF"/>
                </a:solidFill>
              </a:rPr>
              <a:t>btn</a:t>
            </a:r>
            <a:r>
              <a:rPr lang="fr-FR" sz="2400" b="1" dirty="0">
                <a:solidFill>
                  <a:srgbClr val="3366FF"/>
                </a:solidFill>
              </a:rPr>
              <a:t> </a:t>
            </a:r>
            <a:r>
              <a:rPr lang="fr-FR" sz="2400" b="1" dirty="0" err="1">
                <a:solidFill>
                  <a:srgbClr val="3366FF"/>
                </a:solidFill>
              </a:rPr>
              <a:t>btn</a:t>
            </a:r>
            <a:r>
              <a:rPr lang="fr-FR" sz="2400" b="1" dirty="0">
                <a:solidFill>
                  <a:srgbClr val="3366FF"/>
                </a:solidFill>
              </a:rPr>
              <a:t>-default"</a:t>
            </a:r>
            <a:r>
              <a:rPr lang="fr-FR" sz="2400" b="1" dirty="0" smtClean="0">
                <a:solidFill>
                  <a:srgbClr val="3366FF"/>
                </a:solidFill>
              </a:rPr>
              <a:t>&gt;</a:t>
            </a:r>
          </a:p>
          <a:p>
            <a:r>
              <a:rPr lang="fr-FR" sz="2400" b="1" dirty="0" smtClean="0">
                <a:solidFill>
                  <a:srgbClr val="3366FF"/>
                </a:solidFill>
              </a:rPr>
              <a:t>	Default</a:t>
            </a:r>
          </a:p>
          <a:p>
            <a:r>
              <a:rPr lang="fr-FR" sz="2400" b="1" dirty="0" smtClean="0">
                <a:solidFill>
                  <a:srgbClr val="3366FF"/>
                </a:solidFill>
              </a:rPr>
              <a:t>&lt;</a:t>
            </a:r>
            <a:r>
              <a:rPr lang="fr-FR" sz="2400" b="1" dirty="0">
                <a:solidFill>
                  <a:srgbClr val="3366FF"/>
                </a:solidFill>
              </a:rPr>
              <a:t>/</a:t>
            </a:r>
            <a:r>
              <a:rPr lang="fr-FR" sz="2400" b="1" dirty="0" err="1">
                <a:solidFill>
                  <a:srgbClr val="3366FF"/>
                </a:solidFill>
              </a:rPr>
              <a:t>button</a:t>
            </a:r>
            <a:r>
              <a:rPr lang="fr-FR" sz="2400" b="1" dirty="0">
                <a:solidFill>
                  <a:srgbClr val="3366FF"/>
                </a:solidFill>
              </a:rPr>
              <a:t>&gt;</a:t>
            </a:r>
            <a:endParaRPr lang="fr-FR" sz="2400" b="1" dirty="0">
              <a:solidFill>
                <a:srgbClr val="3366FF"/>
              </a:solidFill>
            </a:endParaRPr>
          </a:p>
        </p:txBody>
      </p:sp>
    </p:spTree>
    <p:extLst>
      <p:ext uri="{BB962C8B-B14F-4D97-AF65-F5344CB8AC3E}">
        <p14:creationId xmlns:p14="http://schemas.microsoft.com/office/powerpoint/2010/main" val="83124728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54</a:t>
            </a:fld>
            <a:endParaRPr lang="en-US"/>
          </a:p>
        </p:txBody>
      </p:sp>
      <p:sp>
        <p:nvSpPr>
          <p:cNvPr id="4" name="TextBox 3"/>
          <p:cNvSpPr txBox="1"/>
          <p:nvPr/>
        </p:nvSpPr>
        <p:spPr>
          <a:xfrm>
            <a:off x="447573" y="260648"/>
            <a:ext cx="2635106" cy="769441"/>
          </a:xfrm>
          <a:prstGeom prst="rect">
            <a:avLst/>
          </a:prstGeom>
          <a:noFill/>
        </p:spPr>
        <p:txBody>
          <a:bodyPr wrap="none" rtlCol="0">
            <a:spAutoFit/>
          </a:bodyPr>
          <a:lstStyle/>
          <a:p>
            <a:r>
              <a:rPr lang="fr-FR" sz="4400" dirty="0" smtClean="0"/>
              <a:t>Plus de </a:t>
            </a:r>
            <a:r>
              <a:rPr lang="fr-FR" sz="4400" dirty="0" err="1" smtClean="0"/>
              <a:t>css</a:t>
            </a:r>
            <a:endParaRPr lang="fr-FR" sz="4400" dirty="0" smtClean="0"/>
          </a:p>
        </p:txBody>
      </p:sp>
      <p:sp>
        <p:nvSpPr>
          <p:cNvPr id="3" name="TextBox 2"/>
          <p:cNvSpPr txBox="1"/>
          <p:nvPr/>
        </p:nvSpPr>
        <p:spPr>
          <a:xfrm>
            <a:off x="467545" y="1844824"/>
            <a:ext cx="7704856" cy="2308324"/>
          </a:xfrm>
          <a:prstGeom prst="rect">
            <a:avLst/>
          </a:prstGeom>
          <a:noFill/>
        </p:spPr>
        <p:txBody>
          <a:bodyPr wrap="square" rtlCol="0">
            <a:spAutoFit/>
          </a:bodyPr>
          <a:lstStyle/>
          <a:p>
            <a:r>
              <a:rPr lang="fr-FR" sz="2400" dirty="0" smtClean="0"/>
              <a:t>De nombreux autres éléments sont  disponibles avec </a:t>
            </a:r>
            <a:r>
              <a:rPr lang="fr-FR" sz="2400" dirty="0" err="1" smtClean="0"/>
              <a:t>Bootstrap</a:t>
            </a:r>
            <a:r>
              <a:rPr lang="fr-FR" sz="2400" dirty="0" smtClean="0"/>
              <a:t>.</a:t>
            </a:r>
          </a:p>
          <a:p>
            <a:r>
              <a:rPr lang="fr-FR" sz="2400" dirty="0" smtClean="0"/>
              <a:t>Notamment en ce qui concerne les formulaire, les images (</a:t>
            </a:r>
            <a:r>
              <a:rPr lang="fr-FR" sz="2400" dirty="0" err="1" smtClean="0"/>
              <a:t>possibilié</a:t>
            </a:r>
            <a:r>
              <a:rPr lang="fr-FR" sz="2400" dirty="0" smtClean="0"/>
              <a:t> de créer des images rondes…).</a:t>
            </a:r>
          </a:p>
          <a:p>
            <a:endParaRPr lang="fr-FR" sz="2400" dirty="0"/>
          </a:p>
          <a:p>
            <a:r>
              <a:rPr lang="fr-FR" sz="2400" dirty="0" smtClean="0"/>
              <a:t>Nous vous invitons à consulter la documentation.</a:t>
            </a:r>
            <a:endParaRPr lang="fr-FR" sz="2400" dirty="0"/>
          </a:p>
        </p:txBody>
      </p:sp>
    </p:spTree>
    <p:extLst>
      <p:ext uri="{BB962C8B-B14F-4D97-AF65-F5344CB8AC3E}">
        <p14:creationId xmlns:p14="http://schemas.microsoft.com/office/powerpoint/2010/main" val="106809306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55</a:t>
            </a:fld>
            <a:endParaRPr lang="en-US"/>
          </a:p>
        </p:txBody>
      </p:sp>
      <p:sp>
        <p:nvSpPr>
          <p:cNvPr id="4" name="TextBox 3"/>
          <p:cNvSpPr txBox="1"/>
          <p:nvPr/>
        </p:nvSpPr>
        <p:spPr>
          <a:xfrm>
            <a:off x="447573" y="260648"/>
            <a:ext cx="3915154" cy="769441"/>
          </a:xfrm>
          <a:prstGeom prst="rect">
            <a:avLst/>
          </a:prstGeom>
          <a:noFill/>
        </p:spPr>
        <p:txBody>
          <a:bodyPr wrap="none" rtlCol="0">
            <a:spAutoFit/>
          </a:bodyPr>
          <a:lstStyle/>
          <a:p>
            <a:r>
              <a:rPr lang="fr-FR" sz="4400" dirty="0" smtClean="0"/>
              <a:t>Les components</a:t>
            </a:r>
          </a:p>
        </p:txBody>
      </p:sp>
      <p:sp>
        <p:nvSpPr>
          <p:cNvPr id="3" name="TextBox 2"/>
          <p:cNvSpPr txBox="1"/>
          <p:nvPr/>
        </p:nvSpPr>
        <p:spPr>
          <a:xfrm>
            <a:off x="1187624" y="1994064"/>
            <a:ext cx="6636340" cy="1938992"/>
          </a:xfrm>
          <a:prstGeom prst="rect">
            <a:avLst/>
          </a:prstGeom>
          <a:noFill/>
        </p:spPr>
        <p:txBody>
          <a:bodyPr wrap="square" rtlCol="0">
            <a:spAutoFit/>
          </a:bodyPr>
          <a:lstStyle/>
          <a:p>
            <a:r>
              <a:rPr lang="fr-FR" sz="2400" dirty="0" smtClean="0"/>
              <a:t>En plus des items stylés par le </a:t>
            </a:r>
            <a:r>
              <a:rPr lang="fr-FR" sz="2400" dirty="0" err="1" smtClean="0"/>
              <a:t>css</a:t>
            </a:r>
            <a:r>
              <a:rPr lang="fr-FR" sz="2400" dirty="0" smtClean="0"/>
              <a:t> de </a:t>
            </a:r>
            <a:r>
              <a:rPr lang="fr-FR" sz="2400" dirty="0" err="1" smtClean="0"/>
              <a:t>Bootstrap</a:t>
            </a:r>
            <a:r>
              <a:rPr lang="fr-FR" sz="2400" dirty="0" smtClean="0"/>
              <a:t>, le </a:t>
            </a:r>
            <a:r>
              <a:rPr lang="fr-FR" sz="2400" dirty="0" err="1" smtClean="0"/>
              <a:t>framework</a:t>
            </a:r>
            <a:r>
              <a:rPr lang="fr-FR" sz="2400" dirty="0" smtClean="0"/>
              <a:t> permet de faire appel à de nouveaux éléments qui ne sont pas forcément disponibles directement en HTML et qui peuvent s’avérer très pratiques.</a:t>
            </a:r>
            <a:endParaRPr lang="fr-FR" sz="2400" dirty="0"/>
          </a:p>
        </p:txBody>
      </p:sp>
    </p:spTree>
    <p:extLst>
      <p:ext uri="{BB962C8B-B14F-4D97-AF65-F5344CB8AC3E}">
        <p14:creationId xmlns:p14="http://schemas.microsoft.com/office/powerpoint/2010/main" val="166235907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56</a:t>
            </a:fld>
            <a:endParaRPr lang="en-US"/>
          </a:p>
        </p:txBody>
      </p:sp>
      <p:sp>
        <p:nvSpPr>
          <p:cNvPr id="4" name="TextBox 3"/>
          <p:cNvSpPr txBox="1"/>
          <p:nvPr/>
        </p:nvSpPr>
        <p:spPr>
          <a:xfrm>
            <a:off x="447573" y="260648"/>
            <a:ext cx="3915154" cy="769441"/>
          </a:xfrm>
          <a:prstGeom prst="rect">
            <a:avLst/>
          </a:prstGeom>
          <a:noFill/>
        </p:spPr>
        <p:txBody>
          <a:bodyPr wrap="none" rtlCol="0">
            <a:spAutoFit/>
          </a:bodyPr>
          <a:lstStyle/>
          <a:p>
            <a:r>
              <a:rPr lang="fr-FR" sz="4400" dirty="0" smtClean="0"/>
              <a:t>Les components</a:t>
            </a:r>
          </a:p>
        </p:txBody>
      </p:sp>
      <p:sp>
        <p:nvSpPr>
          <p:cNvPr id="5" name="TextBox 4"/>
          <p:cNvSpPr txBox="1"/>
          <p:nvPr/>
        </p:nvSpPr>
        <p:spPr>
          <a:xfrm>
            <a:off x="1290035" y="1740127"/>
            <a:ext cx="5822327" cy="4062651"/>
          </a:xfrm>
          <a:prstGeom prst="rect">
            <a:avLst/>
          </a:prstGeom>
          <a:noFill/>
        </p:spPr>
        <p:txBody>
          <a:bodyPr wrap="none" rtlCol="0">
            <a:spAutoFit/>
          </a:bodyPr>
          <a:lstStyle/>
          <a:p>
            <a:r>
              <a:rPr lang="fr-FR" sz="2400" dirty="0" smtClean="0"/>
              <a:t>Voici quelques uns des éléments disponibles:</a:t>
            </a:r>
          </a:p>
          <a:p>
            <a:pPr marL="742950" lvl="1" indent="-285750">
              <a:buFont typeface="Arial"/>
              <a:buChar char="•"/>
            </a:pPr>
            <a:r>
              <a:rPr lang="fr-FR" sz="2400" dirty="0" err="1" smtClean="0"/>
              <a:t>dropdowns</a:t>
            </a:r>
            <a:r>
              <a:rPr lang="fr-FR" sz="2400" dirty="0" smtClean="0"/>
              <a:t> </a:t>
            </a:r>
          </a:p>
          <a:p>
            <a:pPr marL="742950" lvl="1" indent="-285750">
              <a:buFont typeface="Arial"/>
              <a:buChar char="•"/>
            </a:pPr>
            <a:r>
              <a:rPr lang="fr-FR" sz="2400" dirty="0" smtClean="0"/>
              <a:t>Bouton groups</a:t>
            </a:r>
          </a:p>
          <a:p>
            <a:pPr marL="742950" lvl="1" indent="-285750">
              <a:buFont typeface="Arial"/>
              <a:buChar char="•"/>
            </a:pPr>
            <a:r>
              <a:rPr lang="fr-FR" sz="2400" dirty="0" err="1" smtClean="0"/>
              <a:t>Nav</a:t>
            </a:r>
            <a:endParaRPr lang="fr-FR" sz="2400" dirty="0" smtClean="0"/>
          </a:p>
          <a:p>
            <a:pPr marL="742950" lvl="1" indent="-285750">
              <a:buFont typeface="Arial"/>
              <a:buChar char="•"/>
            </a:pPr>
            <a:r>
              <a:rPr lang="fr-FR" sz="2400" dirty="0" err="1" smtClean="0"/>
              <a:t>navbar</a:t>
            </a:r>
            <a:endParaRPr lang="fr-FR" sz="2400" dirty="0" smtClean="0"/>
          </a:p>
          <a:p>
            <a:pPr marL="742950" lvl="1" indent="-285750">
              <a:buFont typeface="Arial"/>
              <a:buChar char="•"/>
            </a:pPr>
            <a:r>
              <a:rPr lang="fr-FR" sz="2400" dirty="0" err="1" smtClean="0"/>
              <a:t>Breadcrumbs</a:t>
            </a:r>
            <a:endParaRPr lang="fr-FR" sz="2400" dirty="0" smtClean="0"/>
          </a:p>
          <a:p>
            <a:pPr marL="742950" lvl="1" indent="-285750">
              <a:buFont typeface="Arial"/>
              <a:buChar char="•"/>
            </a:pPr>
            <a:r>
              <a:rPr lang="fr-FR" sz="2400" dirty="0" smtClean="0"/>
              <a:t>Page header</a:t>
            </a:r>
          </a:p>
          <a:p>
            <a:pPr marL="742950" lvl="1" indent="-285750">
              <a:buFont typeface="Arial"/>
              <a:buChar char="•"/>
            </a:pPr>
            <a:r>
              <a:rPr lang="fr-FR" sz="2400" dirty="0" err="1" smtClean="0"/>
              <a:t>Thumbnails</a:t>
            </a:r>
            <a:endParaRPr lang="fr-FR" sz="2400" dirty="0" smtClean="0"/>
          </a:p>
          <a:p>
            <a:pPr marL="742950" lvl="1" indent="-285750">
              <a:buFont typeface="Arial"/>
              <a:buChar char="•"/>
            </a:pPr>
            <a:r>
              <a:rPr lang="fr-FR" sz="2400" dirty="0" err="1" smtClean="0"/>
              <a:t>Alerts</a:t>
            </a:r>
            <a:endParaRPr lang="fr-FR" sz="2400" dirty="0" smtClean="0"/>
          </a:p>
          <a:p>
            <a:pPr marL="742950" lvl="1" indent="-285750">
              <a:buFont typeface="Arial"/>
              <a:buChar char="•"/>
            </a:pPr>
            <a:r>
              <a:rPr lang="fr-FR" sz="2400" dirty="0" smtClean="0"/>
              <a:t>…</a:t>
            </a:r>
          </a:p>
          <a:p>
            <a:endParaRPr lang="fr-FR" dirty="0"/>
          </a:p>
        </p:txBody>
      </p:sp>
    </p:spTree>
    <p:extLst>
      <p:ext uri="{BB962C8B-B14F-4D97-AF65-F5344CB8AC3E}">
        <p14:creationId xmlns:p14="http://schemas.microsoft.com/office/powerpoint/2010/main" val="8417151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57</a:t>
            </a:fld>
            <a:endParaRPr lang="en-US"/>
          </a:p>
        </p:txBody>
      </p:sp>
      <p:sp>
        <p:nvSpPr>
          <p:cNvPr id="4" name="TextBox 3"/>
          <p:cNvSpPr txBox="1"/>
          <p:nvPr/>
        </p:nvSpPr>
        <p:spPr>
          <a:xfrm>
            <a:off x="447573" y="260648"/>
            <a:ext cx="6456791" cy="769441"/>
          </a:xfrm>
          <a:prstGeom prst="rect">
            <a:avLst/>
          </a:prstGeom>
          <a:noFill/>
        </p:spPr>
        <p:txBody>
          <a:bodyPr wrap="none" rtlCol="0">
            <a:spAutoFit/>
          </a:bodyPr>
          <a:lstStyle/>
          <a:p>
            <a:r>
              <a:rPr lang="fr-FR" sz="4400" dirty="0" smtClean="0"/>
              <a:t>Aller plus loin : </a:t>
            </a:r>
            <a:r>
              <a:rPr lang="fr-FR" sz="4400" dirty="0" err="1" smtClean="0"/>
              <a:t>bootstrap.js</a:t>
            </a:r>
            <a:endParaRPr lang="fr-FR" sz="4400" dirty="0" smtClean="0"/>
          </a:p>
        </p:txBody>
      </p:sp>
      <p:sp>
        <p:nvSpPr>
          <p:cNvPr id="5" name="TextBox 4"/>
          <p:cNvSpPr txBox="1"/>
          <p:nvPr/>
        </p:nvSpPr>
        <p:spPr>
          <a:xfrm>
            <a:off x="827584" y="1268760"/>
            <a:ext cx="6480720" cy="6001642"/>
          </a:xfrm>
          <a:prstGeom prst="rect">
            <a:avLst/>
          </a:prstGeom>
          <a:noFill/>
        </p:spPr>
        <p:txBody>
          <a:bodyPr wrap="square" rtlCol="0">
            <a:spAutoFit/>
          </a:bodyPr>
          <a:lstStyle/>
          <a:p>
            <a:r>
              <a:rPr lang="fr-FR" sz="2400" dirty="0" smtClean="0"/>
              <a:t>En plus de ces éléments, </a:t>
            </a:r>
            <a:r>
              <a:rPr lang="fr-FR" sz="2400" dirty="0" err="1" smtClean="0"/>
              <a:t>Bootstrap</a:t>
            </a:r>
            <a:r>
              <a:rPr lang="fr-FR" sz="2400" dirty="0"/>
              <a:t> </a:t>
            </a:r>
            <a:r>
              <a:rPr lang="fr-FR" sz="2400" dirty="0" smtClean="0"/>
              <a:t>permet d’intégrer des effets et des objets plus complexes gr</a:t>
            </a:r>
            <a:r>
              <a:rPr lang="fr-FR" sz="2400" dirty="0" smtClean="0"/>
              <a:t>âce au </a:t>
            </a:r>
            <a:r>
              <a:rPr lang="fr-FR" sz="2400" dirty="0" err="1" smtClean="0"/>
              <a:t>Javascript</a:t>
            </a:r>
            <a:r>
              <a:rPr lang="fr-FR" sz="2400" dirty="0"/>
              <a:t> </a:t>
            </a:r>
            <a:r>
              <a:rPr lang="fr-FR" sz="2400" dirty="0" smtClean="0"/>
              <a:t>et à </a:t>
            </a:r>
            <a:r>
              <a:rPr lang="fr-FR" sz="2400" dirty="0" err="1" smtClean="0"/>
              <a:t>bootstrap.js</a:t>
            </a:r>
            <a:r>
              <a:rPr lang="fr-FR" sz="2400" dirty="0"/>
              <a:t>  </a:t>
            </a:r>
            <a:r>
              <a:rPr lang="fr-FR" sz="2400" dirty="0" smtClean="0"/>
              <a:t>en seulement quelques lignes de code.</a:t>
            </a:r>
          </a:p>
          <a:p>
            <a:endParaRPr lang="fr-FR" sz="2400" dirty="0"/>
          </a:p>
          <a:p>
            <a:r>
              <a:rPr lang="fr-FR" sz="2400" dirty="0" smtClean="0"/>
              <a:t>De nombreux outils sont encore une fois disponibles :</a:t>
            </a:r>
          </a:p>
          <a:p>
            <a:pPr marL="285750" indent="-285750">
              <a:buFont typeface="Arial"/>
              <a:buChar char="•"/>
            </a:pPr>
            <a:r>
              <a:rPr lang="fr-FR" sz="2400" dirty="0" smtClean="0"/>
              <a:t>Des boutons dynamiques (qui changent quand on clique dessus)</a:t>
            </a:r>
          </a:p>
          <a:p>
            <a:pPr marL="285750" indent="-285750">
              <a:buFont typeface="Arial"/>
              <a:buChar char="•"/>
            </a:pPr>
            <a:r>
              <a:rPr lang="fr-FR" sz="2400" dirty="0" smtClean="0"/>
              <a:t>Des </a:t>
            </a:r>
            <a:r>
              <a:rPr lang="fr-FR" sz="2400" dirty="0" err="1" smtClean="0"/>
              <a:t>scrollSpy</a:t>
            </a:r>
            <a:r>
              <a:rPr lang="fr-FR" sz="2400" dirty="0"/>
              <a:t> </a:t>
            </a:r>
            <a:r>
              <a:rPr lang="fr-FR" sz="2400" dirty="0" smtClean="0"/>
              <a:t>: c’est à dire des zones de défilement associées à un header</a:t>
            </a:r>
          </a:p>
          <a:p>
            <a:pPr marL="285750" indent="-285750">
              <a:buFont typeface="Arial"/>
              <a:buChar char="•"/>
            </a:pPr>
            <a:r>
              <a:rPr lang="fr-FR" sz="2400" dirty="0" smtClean="0"/>
              <a:t>Des accordéons</a:t>
            </a:r>
          </a:p>
          <a:p>
            <a:pPr marL="285750" indent="-285750">
              <a:buFont typeface="Arial"/>
              <a:buChar char="•"/>
            </a:pPr>
            <a:r>
              <a:rPr lang="fr-FR" sz="2400" dirty="0" smtClean="0"/>
              <a:t>Des </a:t>
            </a:r>
            <a:r>
              <a:rPr lang="fr-FR" sz="2400" dirty="0" err="1" smtClean="0"/>
              <a:t>carousels</a:t>
            </a:r>
            <a:endParaRPr lang="fr-FR" sz="2400" dirty="0" smtClean="0"/>
          </a:p>
          <a:p>
            <a:pPr marL="285750" indent="-285750">
              <a:buFont typeface="Arial"/>
              <a:buChar char="•"/>
            </a:pPr>
            <a:r>
              <a:rPr lang="fr-FR" sz="2400" dirty="0" smtClean="0"/>
              <a:t>…</a:t>
            </a:r>
          </a:p>
          <a:p>
            <a:endParaRPr lang="fr-FR" sz="2400" dirty="0"/>
          </a:p>
          <a:p>
            <a:endParaRPr lang="fr-FR" sz="2400" dirty="0" smtClean="0"/>
          </a:p>
        </p:txBody>
      </p:sp>
    </p:spTree>
    <p:extLst>
      <p:ext uri="{BB962C8B-B14F-4D97-AF65-F5344CB8AC3E}">
        <p14:creationId xmlns:p14="http://schemas.microsoft.com/office/powerpoint/2010/main" val="350445104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58</a:t>
            </a:fld>
            <a:endParaRPr lang="en-US"/>
          </a:p>
        </p:txBody>
      </p:sp>
      <p:sp>
        <p:nvSpPr>
          <p:cNvPr id="4" name="TextBox 3"/>
          <p:cNvSpPr txBox="1"/>
          <p:nvPr/>
        </p:nvSpPr>
        <p:spPr>
          <a:xfrm>
            <a:off x="447573" y="260648"/>
            <a:ext cx="5690029" cy="769441"/>
          </a:xfrm>
          <a:prstGeom prst="rect">
            <a:avLst/>
          </a:prstGeom>
          <a:noFill/>
        </p:spPr>
        <p:txBody>
          <a:bodyPr wrap="none" rtlCol="0">
            <a:spAutoFit/>
          </a:bodyPr>
          <a:lstStyle/>
          <a:p>
            <a:r>
              <a:rPr lang="fr-FR" sz="4400" dirty="0" smtClean="0"/>
              <a:t>Aller plus loin : </a:t>
            </a:r>
            <a:r>
              <a:rPr lang="fr-FR" sz="4400" dirty="0" err="1" smtClean="0"/>
              <a:t>Scrollspy</a:t>
            </a:r>
            <a:endParaRPr lang="fr-FR" sz="4400" dirty="0" smtClean="0"/>
          </a:p>
        </p:txBody>
      </p:sp>
      <p:pic>
        <p:nvPicPr>
          <p:cNvPr id="3" name="Picture 2" descr="Capture d’écran 2014-01-06 à 13.09.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916832"/>
            <a:ext cx="8137616" cy="3151510"/>
          </a:xfrm>
          <a:prstGeom prst="rect">
            <a:avLst/>
          </a:prstGeom>
        </p:spPr>
      </p:pic>
    </p:spTree>
    <p:extLst>
      <p:ext uri="{BB962C8B-B14F-4D97-AF65-F5344CB8AC3E}">
        <p14:creationId xmlns:p14="http://schemas.microsoft.com/office/powerpoint/2010/main" val="198290274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59</a:t>
            </a:fld>
            <a:endParaRPr lang="en-US"/>
          </a:p>
        </p:txBody>
      </p:sp>
      <p:sp>
        <p:nvSpPr>
          <p:cNvPr id="4" name="TextBox 3"/>
          <p:cNvSpPr txBox="1"/>
          <p:nvPr/>
        </p:nvSpPr>
        <p:spPr>
          <a:xfrm>
            <a:off x="447573" y="260648"/>
            <a:ext cx="5635477" cy="769441"/>
          </a:xfrm>
          <a:prstGeom prst="rect">
            <a:avLst/>
          </a:prstGeom>
          <a:noFill/>
        </p:spPr>
        <p:txBody>
          <a:bodyPr wrap="none" rtlCol="0">
            <a:spAutoFit/>
          </a:bodyPr>
          <a:lstStyle/>
          <a:p>
            <a:r>
              <a:rPr lang="fr-FR" sz="4400" dirty="0" smtClean="0"/>
              <a:t>Aller plus loin </a:t>
            </a:r>
            <a:r>
              <a:rPr lang="fr-FR" sz="4400" dirty="0" smtClean="0"/>
              <a:t>: </a:t>
            </a:r>
            <a:r>
              <a:rPr lang="fr-FR" sz="4400" dirty="0" err="1" smtClean="0"/>
              <a:t>carousel</a:t>
            </a:r>
            <a:endParaRPr lang="fr-FR" sz="4400" dirty="0" smtClean="0"/>
          </a:p>
        </p:txBody>
      </p:sp>
      <p:pic>
        <p:nvPicPr>
          <p:cNvPr id="3" name="Picture 2" descr="Capture d’écran 2014-01-06 à 13.12.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00808"/>
            <a:ext cx="8072979" cy="3299537"/>
          </a:xfrm>
          <a:prstGeom prst="rect">
            <a:avLst/>
          </a:prstGeom>
        </p:spPr>
      </p:pic>
    </p:spTree>
    <p:extLst>
      <p:ext uri="{BB962C8B-B14F-4D97-AF65-F5344CB8AC3E}">
        <p14:creationId xmlns:p14="http://schemas.microsoft.com/office/powerpoint/2010/main" val="19829027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6</a:t>
            </a:fld>
            <a:endParaRPr lang="en-US"/>
          </a:p>
        </p:txBody>
      </p:sp>
      <p:sp>
        <p:nvSpPr>
          <p:cNvPr id="4" name="TextBox 3"/>
          <p:cNvSpPr txBox="1"/>
          <p:nvPr/>
        </p:nvSpPr>
        <p:spPr>
          <a:xfrm>
            <a:off x="447573" y="260648"/>
            <a:ext cx="3404347" cy="769441"/>
          </a:xfrm>
          <a:prstGeom prst="rect">
            <a:avLst/>
          </a:prstGeom>
          <a:noFill/>
        </p:spPr>
        <p:txBody>
          <a:bodyPr wrap="none" rtlCol="0">
            <a:spAutoFit/>
          </a:bodyPr>
          <a:lstStyle/>
          <a:p>
            <a:r>
              <a:rPr lang="fr-FR" sz="4400" dirty="0" smtClean="0"/>
              <a:t>Inconvénients</a:t>
            </a:r>
          </a:p>
        </p:txBody>
      </p:sp>
      <p:sp>
        <p:nvSpPr>
          <p:cNvPr id="5" name="TextBox 4"/>
          <p:cNvSpPr txBox="1"/>
          <p:nvPr/>
        </p:nvSpPr>
        <p:spPr>
          <a:xfrm>
            <a:off x="251520" y="1124744"/>
            <a:ext cx="8064896" cy="3785652"/>
          </a:xfrm>
          <a:prstGeom prst="rect">
            <a:avLst/>
          </a:prstGeom>
          <a:noFill/>
        </p:spPr>
        <p:txBody>
          <a:bodyPr wrap="square" rtlCol="0">
            <a:spAutoFit/>
          </a:bodyPr>
          <a:lstStyle/>
          <a:p>
            <a:pPr marL="285750" indent="-285750">
              <a:buFont typeface="Arial"/>
              <a:buChar char="•"/>
            </a:pPr>
            <a:r>
              <a:rPr lang="fr-FR" sz="2400" dirty="0" smtClean="0"/>
              <a:t>Une normalisation qui peut être jugée excessive et appauvrissante</a:t>
            </a:r>
          </a:p>
          <a:p>
            <a:pPr marL="285750" indent="-285750">
              <a:buFont typeface="Arial"/>
              <a:buChar char="•"/>
            </a:pPr>
            <a:endParaRPr lang="fr-FR" sz="2400" dirty="0"/>
          </a:p>
          <a:p>
            <a:pPr marL="285750" indent="-285750">
              <a:buFont typeface="Arial"/>
              <a:buChar char="•"/>
            </a:pPr>
            <a:r>
              <a:rPr lang="fr-FR" sz="2400" dirty="0" smtClean="0"/>
              <a:t>Mettre en place une  (petite) infrastructure / « installer » le </a:t>
            </a:r>
            <a:r>
              <a:rPr lang="fr-FR" sz="2400" dirty="0" err="1" smtClean="0"/>
              <a:t>framework</a:t>
            </a:r>
            <a:endParaRPr lang="fr-FR" sz="2400" dirty="0" smtClean="0"/>
          </a:p>
          <a:p>
            <a:pPr marL="285750" indent="-285750">
              <a:buFont typeface="Arial"/>
              <a:buChar char="•"/>
            </a:pPr>
            <a:endParaRPr lang="fr-FR" sz="2400" dirty="0"/>
          </a:p>
          <a:p>
            <a:pPr marL="285750" indent="-285750">
              <a:buFont typeface="Arial"/>
              <a:buChar char="•"/>
            </a:pPr>
            <a:r>
              <a:rPr lang="fr-FR" sz="2400" dirty="0" smtClean="0"/>
              <a:t>Il faut avoir pris le </a:t>
            </a:r>
            <a:r>
              <a:rPr lang="fr-FR" sz="2400" b="1" dirty="0" smtClean="0"/>
              <a:t>temps d’apprendre </a:t>
            </a:r>
            <a:r>
              <a:rPr lang="fr-FR" sz="2400" dirty="0" smtClean="0"/>
              <a:t>à utiliser le </a:t>
            </a:r>
            <a:r>
              <a:rPr lang="fr-FR" sz="2400" dirty="0" err="1" smtClean="0"/>
              <a:t>framework</a:t>
            </a:r>
            <a:r>
              <a:rPr lang="fr-FR" sz="2400" dirty="0" smtClean="0"/>
              <a:t> en question</a:t>
            </a:r>
          </a:p>
          <a:p>
            <a:pPr marL="285750" indent="-285750">
              <a:buFont typeface="Arial"/>
              <a:buChar char="•"/>
            </a:pPr>
            <a:endParaRPr lang="fr-FR" sz="2400" dirty="0"/>
          </a:p>
          <a:p>
            <a:pPr marL="285750" indent="-285750">
              <a:buFont typeface="Arial"/>
              <a:buChar char="•"/>
            </a:pPr>
            <a:endParaRPr lang="fr-FR" sz="2400" dirty="0"/>
          </a:p>
        </p:txBody>
      </p:sp>
      <p:pic>
        <p:nvPicPr>
          <p:cNvPr id="7" name="Picture 6"/>
          <p:cNvPicPr>
            <a:picLocks noChangeAspect="1"/>
          </p:cNvPicPr>
          <p:nvPr/>
        </p:nvPicPr>
        <p:blipFill>
          <a:blip r:embed="rId2"/>
          <a:stretch>
            <a:fillRect/>
          </a:stretch>
        </p:blipFill>
        <p:spPr>
          <a:xfrm>
            <a:off x="2483768" y="3973365"/>
            <a:ext cx="3816424" cy="2879279"/>
          </a:xfrm>
          <a:prstGeom prst="rect">
            <a:avLst/>
          </a:prstGeom>
        </p:spPr>
      </p:pic>
    </p:spTree>
    <p:extLst>
      <p:ext uri="{BB962C8B-B14F-4D97-AF65-F5344CB8AC3E}">
        <p14:creationId xmlns:p14="http://schemas.microsoft.com/office/powerpoint/2010/main" val="247936687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60</a:t>
            </a:fld>
            <a:endParaRPr lang="en-US"/>
          </a:p>
        </p:txBody>
      </p:sp>
      <p:sp>
        <p:nvSpPr>
          <p:cNvPr id="4" name="TextBox 3"/>
          <p:cNvSpPr txBox="1"/>
          <p:nvPr/>
        </p:nvSpPr>
        <p:spPr>
          <a:xfrm>
            <a:off x="447573" y="260648"/>
            <a:ext cx="7796350" cy="769441"/>
          </a:xfrm>
          <a:prstGeom prst="rect">
            <a:avLst/>
          </a:prstGeom>
          <a:noFill/>
        </p:spPr>
        <p:txBody>
          <a:bodyPr wrap="none" rtlCol="0">
            <a:spAutoFit/>
          </a:bodyPr>
          <a:lstStyle/>
          <a:p>
            <a:r>
              <a:rPr lang="fr-FR" sz="4400" dirty="0" smtClean="0"/>
              <a:t>Aller plus loin : responsive design</a:t>
            </a:r>
          </a:p>
        </p:txBody>
      </p:sp>
      <p:sp>
        <p:nvSpPr>
          <p:cNvPr id="5" name="TextBox 4"/>
          <p:cNvSpPr txBox="1"/>
          <p:nvPr/>
        </p:nvSpPr>
        <p:spPr>
          <a:xfrm>
            <a:off x="827584" y="1916832"/>
            <a:ext cx="6480720" cy="2677656"/>
          </a:xfrm>
          <a:prstGeom prst="rect">
            <a:avLst/>
          </a:prstGeom>
          <a:noFill/>
        </p:spPr>
        <p:txBody>
          <a:bodyPr wrap="square" rtlCol="0">
            <a:spAutoFit/>
          </a:bodyPr>
          <a:lstStyle/>
          <a:p>
            <a:r>
              <a:rPr lang="fr-FR" sz="2400" dirty="0" err="1" smtClean="0"/>
              <a:t>Bootstrap</a:t>
            </a:r>
            <a:r>
              <a:rPr lang="fr-FR" sz="2400" dirty="0" smtClean="0"/>
              <a:t> permet de penser un développement mobile et dispose de nombreuses options pour le responsive design que nou</a:t>
            </a:r>
            <a:r>
              <a:rPr lang="fr-FR" sz="2400" dirty="0" smtClean="0"/>
              <a:t>s n’avons pas pu aborder lors de cette séance.</a:t>
            </a:r>
          </a:p>
          <a:p>
            <a:endParaRPr lang="fr-FR" sz="2400" dirty="0"/>
          </a:p>
          <a:p>
            <a:r>
              <a:rPr lang="fr-FR" sz="2400" dirty="0" smtClean="0"/>
              <a:t>Encore une fois nous vous invitons à consulter la documentation du site à ce sujet.</a:t>
            </a:r>
            <a:endParaRPr lang="fr-FR" sz="2400" dirty="0" smtClean="0"/>
          </a:p>
        </p:txBody>
      </p:sp>
    </p:spTree>
    <p:extLst>
      <p:ext uri="{BB962C8B-B14F-4D97-AF65-F5344CB8AC3E}">
        <p14:creationId xmlns:p14="http://schemas.microsoft.com/office/powerpoint/2010/main" val="350445104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61</a:t>
            </a:fld>
            <a:endParaRPr lang="en-US"/>
          </a:p>
        </p:txBody>
      </p:sp>
      <p:sp>
        <p:nvSpPr>
          <p:cNvPr id="4" name="TextBox 3"/>
          <p:cNvSpPr txBox="1"/>
          <p:nvPr/>
        </p:nvSpPr>
        <p:spPr>
          <a:xfrm>
            <a:off x="447573" y="260648"/>
            <a:ext cx="4344409" cy="769441"/>
          </a:xfrm>
          <a:prstGeom prst="rect">
            <a:avLst/>
          </a:prstGeom>
          <a:noFill/>
        </p:spPr>
        <p:txBody>
          <a:bodyPr wrap="none" rtlCol="0">
            <a:spAutoFit/>
          </a:bodyPr>
          <a:lstStyle/>
          <a:p>
            <a:r>
              <a:rPr lang="fr-FR" sz="4400" dirty="0" smtClean="0"/>
              <a:t>La documentation</a:t>
            </a:r>
          </a:p>
        </p:txBody>
      </p:sp>
      <p:sp>
        <p:nvSpPr>
          <p:cNvPr id="5" name="TextBox 4"/>
          <p:cNvSpPr txBox="1"/>
          <p:nvPr/>
        </p:nvSpPr>
        <p:spPr>
          <a:xfrm>
            <a:off x="827584" y="2003356"/>
            <a:ext cx="6480720" cy="1938992"/>
          </a:xfrm>
          <a:prstGeom prst="rect">
            <a:avLst/>
          </a:prstGeom>
          <a:noFill/>
        </p:spPr>
        <p:txBody>
          <a:bodyPr wrap="square" rtlCol="0">
            <a:spAutoFit/>
          </a:bodyPr>
          <a:lstStyle/>
          <a:p>
            <a:r>
              <a:rPr lang="fr-FR" sz="2400" dirty="0" smtClean="0"/>
              <a:t>Pour approfondir ce parcours, il est nécessaire de consulter la documentation très claire qui est disponible à l’adresse suivante :</a:t>
            </a:r>
          </a:p>
          <a:p>
            <a:endParaRPr lang="fr-FR" sz="2400" dirty="0"/>
          </a:p>
          <a:p>
            <a:r>
              <a:rPr lang="fr-FR" sz="2400" dirty="0" smtClean="0"/>
              <a:t> </a:t>
            </a:r>
            <a:r>
              <a:rPr lang="fr-FR" sz="2400" dirty="0">
                <a:hlinkClick r:id="rId2"/>
              </a:rPr>
              <a:t>http://getbootstrap.com</a:t>
            </a:r>
            <a:r>
              <a:rPr lang="fr-FR" sz="2400" dirty="0" smtClean="0">
                <a:hlinkClick r:id="rId2"/>
              </a:rPr>
              <a:t>/</a:t>
            </a:r>
            <a:r>
              <a:rPr lang="fr-FR" sz="2400" dirty="0"/>
              <a:t> </a:t>
            </a:r>
            <a:endParaRPr lang="fr-FR" sz="2400" dirty="0" smtClean="0"/>
          </a:p>
        </p:txBody>
      </p:sp>
    </p:spTree>
    <p:extLst>
      <p:ext uri="{BB962C8B-B14F-4D97-AF65-F5344CB8AC3E}">
        <p14:creationId xmlns:p14="http://schemas.microsoft.com/office/powerpoint/2010/main" val="153412372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62</a:t>
            </a:fld>
            <a:endParaRPr lang="en-US"/>
          </a:p>
        </p:txBody>
      </p:sp>
      <p:pic>
        <p:nvPicPr>
          <p:cNvPr id="6" name="Picture 5" descr="Capture d’écran 2014-01-06 à 13.15.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348"/>
            <a:ext cx="8529433" cy="6879348"/>
          </a:xfrm>
          <a:prstGeom prst="rect">
            <a:avLst/>
          </a:prstGeom>
        </p:spPr>
      </p:pic>
    </p:spTree>
    <p:extLst>
      <p:ext uri="{BB962C8B-B14F-4D97-AF65-F5344CB8AC3E}">
        <p14:creationId xmlns:p14="http://schemas.microsoft.com/office/powerpoint/2010/main" val="409338195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63</a:t>
            </a:fld>
            <a:endParaRPr lang="en-US"/>
          </a:p>
        </p:txBody>
      </p:sp>
      <p:sp>
        <p:nvSpPr>
          <p:cNvPr id="4" name="TextBox 3"/>
          <p:cNvSpPr txBox="1"/>
          <p:nvPr/>
        </p:nvSpPr>
        <p:spPr>
          <a:xfrm>
            <a:off x="447573" y="260648"/>
            <a:ext cx="4344409" cy="769441"/>
          </a:xfrm>
          <a:prstGeom prst="rect">
            <a:avLst/>
          </a:prstGeom>
          <a:noFill/>
        </p:spPr>
        <p:txBody>
          <a:bodyPr wrap="none" rtlCol="0">
            <a:spAutoFit/>
          </a:bodyPr>
          <a:lstStyle/>
          <a:p>
            <a:r>
              <a:rPr lang="fr-FR" sz="4400" dirty="0" smtClean="0"/>
              <a:t>La documentation</a:t>
            </a:r>
          </a:p>
        </p:txBody>
      </p:sp>
      <p:sp>
        <p:nvSpPr>
          <p:cNvPr id="3" name="TextBox 2"/>
          <p:cNvSpPr txBox="1"/>
          <p:nvPr/>
        </p:nvSpPr>
        <p:spPr>
          <a:xfrm>
            <a:off x="251521" y="1916832"/>
            <a:ext cx="7920880" cy="4154983"/>
          </a:xfrm>
          <a:prstGeom prst="rect">
            <a:avLst/>
          </a:prstGeom>
          <a:noFill/>
        </p:spPr>
        <p:txBody>
          <a:bodyPr wrap="square" rtlCol="0">
            <a:spAutoFit/>
          </a:bodyPr>
          <a:lstStyle/>
          <a:p>
            <a:r>
              <a:rPr lang="fr-FR" sz="2400" dirty="0" smtClean="0"/>
              <a:t>La </a:t>
            </a:r>
            <a:r>
              <a:rPr lang="fr-FR" sz="2400" dirty="0" err="1" smtClean="0"/>
              <a:t>documenation</a:t>
            </a:r>
            <a:r>
              <a:rPr lang="fr-FR" sz="2400" dirty="0" smtClean="0"/>
              <a:t> se divise en 5 grandes parties :</a:t>
            </a:r>
          </a:p>
          <a:p>
            <a:pPr marL="285750" indent="-285750">
              <a:buFont typeface="Arial"/>
              <a:buChar char="•"/>
            </a:pPr>
            <a:r>
              <a:rPr lang="fr-FR" sz="2400" b="1" dirty="0" err="1" smtClean="0"/>
              <a:t>Getting</a:t>
            </a:r>
            <a:r>
              <a:rPr lang="fr-FR" sz="2400" b="1" dirty="0" smtClean="0"/>
              <a:t> </a:t>
            </a:r>
            <a:r>
              <a:rPr lang="fr-FR" sz="2400" b="1" dirty="0" err="1" smtClean="0"/>
              <a:t>started</a:t>
            </a:r>
            <a:r>
              <a:rPr lang="fr-FR" sz="2400" b="1" dirty="0" smtClean="0"/>
              <a:t> </a:t>
            </a:r>
            <a:r>
              <a:rPr lang="fr-FR" sz="2400" dirty="0" smtClean="0"/>
              <a:t>: qui vous donne les informations de base pour commencer à utiliser le </a:t>
            </a:r>
            <a:r>
              <a:rPr lang="fr-FR" sz="2400" dirty="0" err="1" smtClean="0"/>
              <a:t>framework</a:t>
            </a:r>
            <a:r>
              <a:rPr lang="fr-FR" sz="2400" dirty="0" smtClean="0"/>
              <a:t> et une liste des navigateurs compatibles.</a:t>
            </a:r>
          </a:p>
          <a:p>
            <a:pPr marL="285750" indent="-285750">
              <a:buFont typeface="Arial"/>
              <a:buChar char="•"/>
            </a:pPr>
            <a:r>
              <a:rPr lang="fr-FR" sz="2400" b="1" dirty="0" err="1" smtClean="0"/>
              <a:t>Css</a:t>
            </a:r>
            <a:r>
              <a:rPr lang="fr-FR" sz="2400" b="1" dirty="0" smtClean="0"/>
              <a:t> : </a:t>
            </a:r>
            <a:r>
              <a:rPr lang="fr-FR" sz="2400" dirty="0" smtClean="0"/>
              <a:t>la liste des éléments plus détaillée que dans notre cours ainsi qu’une explication du système des grilles, notamment pour le mobile.</a:t>
            </a:r>
          </a:p>
          <a:p>
            <a:pPr marL="285750" indent="-285750">
              <a:buFont typeface="Arial"/>
              <a:buChar char="•"/>
            </a:pPr>
            <a:r>
              <a:rPr lang="fr-FR" sz="2400" b="1" dirty="0" smtClean="0"/>
              <a:t>Components </a:t>
            </a:r>
            <a:r>
              <a:rPr lang="fr-FR" sz="2400" dirty="0" smtClean="0"/>
              <a:t>: la liste de tous les components</a:t>
            </a:r>
          </a:p>
          <a:p>
            <a:pPr marL="285750" indent="-285750">
              <a:buFont typeface="Arial"/>
              <a:buChar char="•"/>
            </a:pPr>
            <a:r>
              <a:rPr lang="fr-FR" sz="2400" b="1" dirty="0" err="1" smtClean="0"/>
              <a:t>Javascript</a:t>
            </a:r>
            <a:r>
              <a:rPr lang="fr-FR" sz="2400" dirty="0" smtClean="0"/>
              <a:t> : les objets et effets JS</a:t>
            </a:r>
          </a:p>
          <a:p>
            <a:pPr marL="285750" indent="-285750">
              <a:buFont typeface="Arial"/>
              <a:buChar char="•"/>
            </a:pPr>
            <a:r>
              <a:rPr lang="fr-FR" sz="2400" b="1" dirty="0" err="1" smtClean="0"/>
              <a:t>Customize</a:t>
            </a:r>
            <a:r>
              <a:rPr lang="fr-FR" sz="2400" dirty="0" smtClean="0"/>
              <a:t> : un formulaire pour créer son propre fichier </a:t>
            </a:r>
            <a:r>
              <a:rPr lang="fr-FR" sz="2400" dirty="0" err="1" smtClean="0"/>
              <a:t>bootstrap</a:t>
            </a:r>
            <a:r>
              <a:rPr lang="fr-FR" sz="2400" dirty="0" smtClean="0"/>
              <a:t> selon ses besoins (pour utilisateur confirmé).</a:t>
            </a:r>
            <a:endParaRPr lang="fr-FR" sz="2400" dirty="0"/>
          </a:p>
        </p:txBody>
      </p:sp>
    </p:spTree>
    <p:extLst>
      <p:ext uri="{BB962C8B-B14F-4D97-AF65-F5344CB8AC3E}">
        <p14:creationId xmlns:p14="http://schemas.microsoft.com/office/powerpoint/2010/main" val="39404156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7</a:t>
            </a:fld>
            <a:endParaRPr lang="en-US"/>
          </a:p>
        </p:txBody>
      </p:sp>
      <p:sp>
        <p:nvSpPr>
          <p:cNvPr id="4" name="TextBox 3"/>
          <p:cNvSpPr txBox="1"/>
          <p:nvPr/>
        </p:nvSpPr>
        <p:spPr>
          <a:xfrm>
            <a:off x="447573" y="260648"/>
            <a:ext cx="2710322" cy="769441"/>
          </a:xfrm>
          <a:prstGeom prst="rect">
            <a:avLst/>
          </a:prstGeom>
          <a:noFill/>
        </p:spPr>
        <p:txBody>
          <a:bodyPr wrap="none" rtlCol="0">
            <a:spAutoFit/>
          </a:bodyPr>
          <a:lstStyle/>
          <a:p>
            <a:r>
              <a:rPr lang="fr-FR" sz="4400" dirty="0" err="1" smtClean="0"/>
              <a:t>Bootstrap</a:t>
            </a:r>
            <a:r>
              <a:rPr lang="fr-FR" sz="4400" dirty="0" smtClean="0"/>
              <a:t>?</a:t>
            </a:r>
          </a:p>
        </p:txBody>
      </p:sp>
      <p:sp>
        <p:nvSpPr>
          <p:cNvPr id="5" name="TextBox 4"/>
          <p:cNvSpPr txBox="1"/>
          <p:nvPr/>
        </p:nvSpPr>
        <p:spPr>
          <a:xfrm>
            <a:off x="755576" y="1556792"/>
            <a:ext cx="6480720" cy="1938992"/>
          </a:xfrm>
          <a:prstGeom prst="rect">
            <a:avLst/>
          </a:prstGeom>
          <a:noFill/>
        </p:spPr>
        <p:txBody>
          <a:bodyPr wrap="square" rtlCol="0">
            <a:spAutoFit/>
          </a:bodyPr>
          <a:lstStyle/>
          <a:p>
            <a:pPr marL="285750" indent="-285750">
              <a:buFont typeface="Arial"/>
              <a:buChar char="•"/>
            </a:pPr>
            <a:r>
              <a:rPr lang="fr-FR" sz="2400" dirty="0" smtClean="0"/>
              <a:t>Un outil facile à apprendre</a:t>
            </a:r>
          </a:p>
          <a:p>
            <a:pPr marL="285750" indent="-285750">
              <a:buFont typeface="Arial"/>
              <a:buChar char="•"/>
            </a:pPr>
            <a:endParaRPr lang="fr-FR" sz="2400" dirty="0"/>
          </a:p>
          <a:p>
            <a:pPr marL="285750" indent="-285750">
              <a:buFont typeface="Arial"/>
              <a:buChar char="•"/>
            </a:pPr>
            <a:r>
              <a:rPr lang="fr-FR" sz="2400" dirty="0" smtClean="0"/>
              <a:t>Entièrement configurable car codé avec LESS, un dérivé de CSS</a:t>
            </a:r>
            <a:endParaRPr lang="fr-FR" sz="2400" dirty="0"/>
          </a:p>
          <a:p>
            <a:pPr marL="285750" indent="-285750">
              <a:buFont typeface="Arial"/>
              <a:buChar char="•"/>
            </a:pPr>
            <a:endParaRPr lang="fr-FR" sz="2400" dirty="0"/>
          </a:p>
        </p:txBody>
      </p:sp>
      <p:pic>
        <p:nvPicPr>
          <p:cNvPr id="3" name="Picture 2"/>
          <p:cNvPicPr>
            <a:picLocks noChangeAspect="1"/>
          </p:cNvPicPr>
          <p:nvPr/>
        </p:nvPicPr>
        <p:blipFill>
          <a:blip r:embed="rId2"/>
          <a:stretch>
            <a:fillRect/>
          </a:stretch>
        </p:blipFill>
        <p:spPr>
          <a:xfrm>
            <a:off x="251520" y="3573016"/>
            <a:ext cx="3302000" cy="2463800"/>
          </a:xfrm>
          <a:prstGeom prst="rect">
            <a:avLst/>
          </a:prstGeom>
        </p:spPr>
      </p:pic>
      <p:pic>
        <p:nvPicPr>
          <p:cNvPr id="6" name="Picture 5"/>
          <p:cNvPicPr>
            <a:picLocks noChangeAspect="1"/>
          </p:cNvPicPr>
          <p:nvPr/>
        </p:nvPicPr>
        <p:blipFill>
          <a:blip r:embed="rId3"/>
          <a:stretch>
            <a:fillRect/>
          </a:stretch>
        </p:blipFill>
        <p:spPr>
          <a:xfrm>
            <a:off x="3851920" y="4221088"/>
            <a:ext cx="4342808" cy="1440160"/>
          </a:xfrm>
          <a:prstGeom prst="rect">
            <a:avLst/>
          </a:prstGeom>
        </p:spPr>
      </p:pic>
    </p:spTree>
    <p:extLst>
      <p:ext uri="{BB962C8B-B14F-4D97-AF65-F5344CB8AC3E}">
        <p14:creationId xmlns:p14="http://schemas.microsoft.com/office/powerpoint/2010/main" val="38249814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8</a:t>
            </a:fld>
            <a:endParaRPr lang="en-US"/>
          </a:p>
        </p:txBody>
      </p:sp>
      <p:sp>
        <p:nvSpPr>
          <p:cNvPr id="4" name="TextBox 3"/>
          <p:cNvSpPr txBox="1"/>
          <p:nvPr/>
        </p:nvSpPr>
        <p:spPr>
          <a:xfrm>
            <a:off x="447573" y="260648"/>
            <a:ext cx="4159262" cy="769441"/>
          </a:xfrm>
          <a:prstGeom prst="rect">
            <a:avLst/>
          </a:prstGeom>
          <a:noFill/>
        </p:spPr>
        <p:txBody>
          <a:bodyPr wrap="none" rtlCol="0">
            <a:spAutoFit/>
          </a:bodyPr>
          <a:lstStyle/>
          <a:p>
            <a:r>
              <a:rPr lang="fr-FR" sz="4400" dirty="0" smtClean="0"/>
              <a:t>Le mot </a:t>
            </a:r>
            <a:r>
              <a:rPr lang="fr-FR" sz="4400" dirty="0" err="1" smtClean="0"/>
              <a:t>Bootstrap</a:t>
            </a:r>
            <a:endParaRPr lang="fr-FR" sz="4400" dirty="0" smtClean="0"/>
          </a:p>
        </p:txBody>
      </p:sp>
      <p:sp>
        <p:nvSpPr>
          <p:cNvPr id="5" name="TextBox 4"/>
          <p:cNvSpPr txBox="1"/>
          <p:nvPr/>
        </p:nvSpPr>
        <p:spPr>
          <a:xfrm>
            <a:off x="827584" y="1916832"/>
            <a:ext cx="6480720" cy="646331"/>
          </a:xfrm>
          <a:prstGeom prst="rect">
            <a:avLst/>
          </a:prstGeom>
          <a:noFill/>
        </p:spPr>
        <p:txBody>
          <a:bodyPr wrap="square" rtlCol="0">
            <a:spAutoFit/>
          </a:bodyPr>
          <a:lstStyle/>
          <a:p>
            <a:endParaRPr lang="fr-FR" dirty="0"/>
          </a:p>
          <a:p>
            <a:endParaRPr lang="fr-FR" dirty="0"/>
          </a:p>
        </p:txBody>
      </p:sp>
      <p:sp>
        <p:nvSpPr>
          <p:cNvPr id="3" name="Rectangle 2"/>
          <p:cNvSpPr/>
          <p:nvPr/>
        </p:nvSpPr>
        <p:spPr>
          <a:xfrm>
            <a:off x="323528" y="1484784"/>
            <a:ext cx="7776864" cy="2308324"/>
          </a:xfrm>
          <a:prstGeom prst="rect">
            <a:avLst/>
          </a:prstGeom>
        </p:spPr>
        <p:txBody>
          <a:bodyPr wrap="square">
            <a:spAutoFit/>
          </a:bodyPr>
          <a:lstStyle/>
          <a:p>
            <a:r>
              <a:rPr lang="fr-FR" sz="2400" dirty="0"/>
              <a:t>« En anglais, les </a:t>
            </a:r>
            <a:r>
              <a:rPr lang="fr-FR" sz="2400" dirty="0" err="1"/>
              <a:t>bootstraps</a:t>
            </a:r>
            <a:r>
              <a:rPr lang="fr-FR" sz="2400" dirty="0"/>
              <a:t> qui sont généralement traduits en français par "tirants de bottes", sont les boucles, en cuir ou en tissu, cousus sur le rebord des bottes et dans lesquels on passe les doigts ou qu'on tire pour s'aider à les enfiler. </a:t>
            </a:r>
            <a:r>
              <a:rPr lang="fr-FR" sz="2400" dirty="0" smtClean="0"/>
              <a:t>»</a:t>
            </a:r>
          </a:p>
          <a:p>
            <a:endParaRPr lang="fr-FR" sz="2400" dirty="0"/>
          </a:p>
          <a:p>
            <a:r>
              <a:rPr lang="fr-FR" sz="2400" dirty="0" err="1" smtClean="0"/>
              <a:t>Wikipedia</a:t>
            </a:r>
            <a:r>
              <a:rPr lang="fr-FR" sz="2400" dirty="0" smtClean="0"/>
              <a:t>, le 4 janvier 2013</a:t>
            </a:r>
            <a:endParaRPr lang="fr-FR" sz="2400" dirty="0"/>
          </a:p>
        </p:txBody>
      </p:sp>
      <p:pic>
        <p:nvPicPr>
          <p:cNvPr id="6" name="Picture 5"/>
          <p:cNvPicPr>
            <a:picLocks noChangeAspect="1"/>
          </p:cNvPicPr>
          <p:nvPr/>
        </p:nvPicPr>
        <p:blipFill>
          <a:blip r:embed="rId2"/>
          <a:stretch>
            <a:fillRect/>
          </a:stretch>
        </p:blipFill>
        <p:spPr>
          <a:xfrm>
            <a:off x="3918895" y="3140968"/>
            <a:ext cx="3475928" cy="3558852"/>
          </a:xfrm>
          <a:prstGeom prst="rect">
            <a:avLst/>
          </a:prstGeom>
        </p:spPr>
      </p:pic>
    </p:spTree>
    <p:extLst>
      <p:ext uri="{BB962C8B-B14F-4D97-AF65-F5344CB8AC3E}">
        <p14:creationId xmlns:p14="http://schemas.microsoft.com/office/powerpoint/2010/main" val="1771853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9</a:t>
            </a:fld>
            <a:endParaRPr lang="en-US"/>
          </a:p>
        </p:txBody>
      </p:sp>
      <p:sp>
        <p:nvSpPr>
          <p:cNvPr id="4" name="TextBox 3"/>
          <p:cNvSpPr txBox="1"/>
          <p:nvPr/>
        </p:nvSpPr>
        <p:spPr>
          <a:xfrm>
            <a:off x="447573" y="260648"/>
            <a:ext cx="4159262" cy="769441"/>
          </a:xfrm>
          <a:prstGeom prst="rect">
            <a:avLst/>
          </a:prstGeom>
          <a:noFill/>
        </p:spPr>
        <p:txBody>
          <a:bodyPr wrap="none" rtlCol="0">
            <a:spAutoFit/>
          </a:bodyPr>
          <a:lstStyle/>
          <a:p>
            <a:r>
              <a:rPr lang="fr-FR" sz="4400" dirty="0" smtClean="0"/>
              <a:t>Le mot </a:t>
            </a:r>
            <a:r>
              <a:rPr lang="fr-FR" sz="4400" dirty="0" err="1" smtClean="0"/>
              <a:t>Bootstrap</a:t>
            </a:r>
            <a:endParaRPr lang="fr-FR" sz="4400" dirty="0" smtClean="0"/>
          </a:p>
        </p:txBody>
      </p:sp>
      <p:sp>
        <p:nvSpPr>
          <p:cNvPr id="5" name="TextBox 4"/>
          <p:cNvSpPr txBox="1"/>
          <p:nvPr/>
        </p:nvSpPr>
        <p:spPr>
          <a:xfrm>
            <a:off x="827584" y="1916832"/>
            <a:ext cx="6480720" cy="646331"/>
          </a:xfrm>
          <a:prstGeom prst="rect">
            <a:avLst/>
          </a:prstGeom>
          <a:noFill/>
        </p:spPr>
        <p:txBody>
          <a:bodyPr wrap="square" rtlCol="0">
            <a:spAutoFit/>
          </a:bodyPr>
          <a:lstStyle/>
          <a:p>
            <a:endParaRPr lang="fr-FR" dirty="0"/>
          </a:p>
          <a:p>
            <a:endParaRPr lang="fr-FR" dirty="0"/>
          </a:p>
        </p:txBody>
      </p:sp>
      <p:sp>
        <p:nvSpPr>
          <p:cNvPr id="3" name="Rectangle 2"/>
          <p:cNvSpPr/>
          <p:nvPr/>
        </p:nvSpPr>
        <p:spPr>
          <a:xfrm>
            <a:off x="323528" y="1484784"/>
            <a:ext cx="7776864" cy="1569660"/>
          </a:xfrm>
          <a:prstGeom prst="rect">
            <a:avLst/>
          </a:prstGeom>
        </p:spPr>
        <p:txBody>
          <a:bodyPr wrap="square">
            <a:spAutoFit/>
          </a:bodyPr>
          <a:lstStyle/>
          <a:p>
            <a:r>
              <a:rPr lang="fr-FR" sz="2400" dirty="0" smtClean="0"/>
              <a:t>On peut imaginer imaginer un usage métaphorique du terme et penser que l’intégration et l’habillage CSS/JS est compris par </a:t>
            </a:r>
            <a:r>
              <a:rPr lang="fr-FR" sz="2400" dirty="0" err="1" smtClean="0"/>
              <a:t>Twitter</a:t>
            </a:r>
            <a:r>
              <a:rPr lang="fr-FR" sz="2400" dirty="0" smtClean="0"/>
              <a:t> comme le moyen de faire passer plus facilement l’information, d’enfiler la chaussure.</a:t>
            </a:r>
            <a:endParaRPr lang="fr-FR" sz="2400" dirty="0"/>
          </a:p>
        </p:txBody>
      </p:sp>
      <p:pic>
        <p:nvPicPr>
          <p:cNvPr id="6" name="Picture 5"/>
          <p:cNvPicPr>
            <a:picLocks noChangeAspect="1"/>
          </p:cNvPicPr>
          <p:nvPr/>
        </p:nvPicPr>
        <p:blipFill>
          <a:blip r:embed="rId2"/>
          <a:stretch>
            <a:fillRect/>
          </a:stretch>
        </p:blipFill>
        <p:spPr>
          <a:xfrm>
            <a:off x="3918895" y="3140968"/>
            <a:ext cx="3475928" cy="3558852"/>
          </a:xfrm>
          <a:prstGeom prst="rect">
            <a:avLst/>
          </a:prstGeom>
        </p:spPr>
      </p:pic>
    </p:spTree>
    <p:extLst>
      <p:ext uri="{BB962C8B-B14F-4D97-AF65-F5344CB8AC3E}">
        <p14:creationId xmlns:p14="http://schemas.microsoft.com/office/powerpoint/2010/main" val="30800711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6390</TotalTime>
  <Words>1984</Words>
  <Application>Microsoft Macintosh PowerPoint</Application>
  <PresentationFormat>On-screen Show (4:3)</PresentationFormat>
  <Paragraphs>401</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Adjacency</vt:lpstr>
      <vt:lpstr>Documentation Numérique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 Numèrique</dc:title>
  <dc:creator>mario</dc:creator>
  <cp:lastModifiedBy>Gaétan Darquié</cp:lastModifiedBy>
  <cp:revision>422</cp:revision>
  <dcterms:created xsi:type="dcterms:W3CDTF">2013-08-17T13:19:51Z</dcterms:created>
  <dcterms:modified xsi:type="dcterms:W3CDTF">2014-01-06T12:24:02Z</dcterms:modified>
</cp:coreProperties>
</file>